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6" r:id="rId2"/>
    <p:sldId id="311" r:id="rId3"/>
    <p:sldId id="260" r:id="rId4"/>
    <p:sldId id="280" r:id="rId5"/>
    <p:sldId id="262" r:id="rId6"/>
    <p:sldId id="292" r:id="rId7"/>
    <p:sldId id="295" r:id="rId8"/>
    <p:sldId id="298" r:id="rId9"/>
    <p:sldId id="299" r:id="rId10"/>
    <p:sldId id="296" r:id="rId11"/>
    <p:sldId id="300" r:id="rId12"/>
    <p:sldId id="301" r:id="rId13"/>
    <p:sldId id="304" r:id="rId14"/>
    <p:sldId id="283" r:id="rId15"/>
    <p:sldId id="302" r:id="rId16"/>
    <p:sldId id="303" r:id="rId17"/>
    <p:sldId id="263" r:id="rId18"/>
    <p:sldId id="294" r:id="rId19"/>
    <p:sldId id="305" r:id="rId20"/>
    <p:sldId id="297" r:id="rId21"/>
    <p:sldId id="293" r:id="rId22"/>
    <p:sldId id="306" r:id="rId23"/>
    <p:sldId id="310" r:id="rId24"/>
    <p:sldId id="284" r:id="rId25"/>
    <p:sldId id="285" r:id="rId26"/>
    <p:sldId id="286" r:id="rId27"/>
    <p:sldId id="287" r:id="rId28"/>
    <p:sldId id="307" r:id="rId29"/>
    <p:sldId id="288" r:id="rId30"/>
    <p:sldId id="309" r:id="rId31"/>
    <p:sldId id="308" r:id="rId32"/>
    <p:sldId id="289" r:id="rId33"/>
    <p:sldId id="290" r:id="rId34"/>
    <p:sldId id="279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A0D3FA"/>
    <a:srgbClr val="CC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211" autoAdjust="0"/>
  </p:normalViewPr>
  <p:slideViewPr>
    <p:cSldViewPr snapToGrid="0" showGuides="1">
      <p:cViewPr varScale="1">
        <p:scale>
          <a:sx n="76" d="100"/>
          <a:sy n="76" d="100"/>
        </p:scale>
        <p:origin x="-832" y="-112"/>
      </p:cViewPr>
      <p:guideLst>
        <p:guide orient="horz" pos="2160"/>
        <p:guide pos="291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14.png>
</file>

<file path=ppt/media/image2.jpeg>
</file>

<file path=ppt/media/image3.jpeg>
</file>

<file path=ppt/media/image4.jpeg>
</file>

<file path=ppt/media/image46.png>
</file>

<file path=ppt/media/image47.png>
</file>

<file path=ppt/media/image5.jpeg>
</file>

<file path=ppt/media/image50.png>
</file>

<file path=ppt/media/image53.png>
</file>

<file path=ppt/media/image56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7D47A7-0103-D048-A132-B90352F34662}" type="datetimeFigureOut">
              <a:rPr lang="en-US" smtClean="0"/>
              <a:t>4/11/13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FE5EAC-56B3-7040-819F-B515E4FAA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618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417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Sequential Monte Carlo</a:t>
            </a:r>
            <a:r>
              <a:rPr lang="en-US" baseline="0" dirty="0" smtClean="0"/>
              <a:t> (SMC) method for importance sampling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Each dimension of q(</a:t>
            </a:r>
            <a:r>
              <a:rPr lang="en-US" dirty="0" err="1" smtClean="0"/>
              <a:t>s^t</a:t>
            </a:r>
            <a:r>
              <a:rPr lang="en-US" dirty="0" smtClean="0"/>
              <a:t> | s^{t-1})</a:t>
            </a:r>
            <a:r>
              <a:rPr lang="en-US" baseline="0" dirty="0" smtClean="0"/>
              <a:t> is modeled independently by a normal distribution.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Although many trackers use the same particle filter approach, they often use different observation models p(</a:t>
            </a:r>
            <a:r>
              <a:rPr lang="en-US" baseline="0" dirty="0" err="1" smtClean="0"/>
              <a:t>y^t</a:t>
            </a:r>
            <a:r>
              <a:rPr lang="en-US" baseline="0" dirty="0" smtClean="0"/>
              <a:t> | </a:t>
            </a:r>
            <a:r>
              <a:rPr lang="en-US" baseline="0" dirty="0" err="1" smtClean="0"/>
              <a:t>s_i^t</a:t>
            </a:r>
            <a:r>
              <a:rPr lang="en-US" baseline="0" dirty="0" smtClean="0"/>
              <a:t>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512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Huber loss is more stable than the L1</a:t>
            </a:r>
            <a:r>
              <a:rPr lang="en-US" baseline="0" dirty="0" smtClean="0"/>
              <a:t> loss since it is smooth around 0</a:t>
            </a:r>
          </a:p>
          <a:p>
            <a:endParaRPr lang="en-US" dirty="0" smtClean="0"/>
          </a:p>
          <a:p>
            <a:r>
              <a:rPr lang="en-US" dirty="0" smtClean="0"/>
              <a:t>Multiplicative weight update rule (similar to NMF)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71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Z can be approximated well by a low-rank component and a sparse component whose nonzero elements correspond to outliers due to occlusion or other variations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395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Tiny Images dataset: collected from the web by providing non-abstract English nouns to 7 search engines, covering</a:t>
            </a:r>
            <a:r>
              <a:rPr lang="en-US" baseline="0" dirty="0" smtClean="0"/>
              <a:t> many of the objects and scenes found in the real world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552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947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972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RNNDL tracker: 0.7-1.5 fps (no GPU)</a:t>
            </a:r>
          </a:p>
          <a:p>
            <a:r>
              <a:rPr lang="en-US" dirty="0" smtClean="0"/>
              <a:t>DL tracker: 15 fps (GPU)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362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1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331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928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object of interest is identified either by a human or by a visual tracker in the first video frame.  The goal is to be able to track the object as accurately as possible as it moves around in the video.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799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6 affine transformation parameters:</a:t>
            </a:r>
            <a:r>
              <a:rPr lang="en-US" baseline="0" dirty="0" smtClean="0"/>
              <a:t> </a:t>
            </a:r>
            <a:r>
              <a:rPr lang="en-US" dirty="0" smtClean="0"/>
              <a:t>translation, scale, aspect ratio, rotation, </a:t>
            </a:r>
            <a:r>
              <a:rPr lang="en-US" dirty="0" err="1" smtClean="0"/>
              <a:t>skewness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State transition model: evolution of state with</a:t>
            </a:r>
            <a:r>
              <a:rPr lang="en-US" baseline="0" dirty="0" smtClean="0"/>
              <a:t> time</a:t>
            </a:r>
          </a:p>
          <a:p>
            <a:r>
              <a:rPr lang="en-US" baseline="0" dirty="0" smtClean="0"/>
              <a:t>Observation model: relationship between noisy observation and state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8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8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Step 1: before new observation</a:t>
            </a:r>
            <a:r>
              <a:rPr lang="en-US" baseline="0" dirty="0" smtClean="0"/>
              <a:t> arrives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8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Step 2: after new observation arrives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3464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 = 600 (RNNDL)</a:t>
            </a:r>
          </a:p>
          <a:p>
            <a:r>
              <a:rPr lang="en-US" baseline="0" dirty="0" smtClean="0"/>
              <a:t>n = 1000 (DLT)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E5EAC-56B3-7040-819F-B515E4FAA2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360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9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5"/>
          <p:cNvGrpSpPr/>
          <p:nvPr/>
        </p:nvGrpSpPr>
        <p:grpSpPr>
          <a:xfrm>
            <a:off x="0" y="0"/>
            <a:ext cx="1581220" cy="6858000"/>
            <a:chOff x="134471" y="0"/>
            <a:chExt cx="1581220" cy="6858000"/>
          </a:xfrm>
        </p:grpSpPr>
        <p:pic>
          <p:nvPicPr>
            <p:cNvPr id="7" name="Picture 6" descr="Overlay-Blank.jpg"/>
            <p:cNvPicPr>
              <a:picLocks noChangeAspect="1"/>
            </p:cNvPicPr>
            <p:nvPr userDrawn="1"/>
          </p:nvPicPr>
          <p:blipFill>
            <a:blip r:embed="rId2"/>
            <a:srcRect l="1471" r="83676"/>
            <a:stretch>
              <a:fillRect/>
            </a:stretch>
          </p:blipFill>
          <p:spPr>
            <a:xfrm>
              <a:off x="134471" y="0"/>
              <a:ext cx="1358153" cy="6858000"/>
            </a:xfrm>
            <a:prstGeom prst="rect">
              <a:avLst/>
            </a:prstGeom>
          </p:spPr>
        </p:pic>
        <p:pic>
          <p:nvPicPr>
            <p:cNvPr id="9" name="Picture 8" descr="Overlay-Vertic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447800" y="0"/>
              <a:ext cx="267891" cy="6858000"/>
            </a:xfrm>
            <a:prstGeom prst="rect">
              <a:avLst/>
            </a:prstGeom>
          </p:spPr>
        </p:pic>
      </p:grpSp>
      <p:grpSp>
        <p:nvGrpSpPr>
          <p:cNvPr id="11" name="Group 16"/>
          <p:cNvGrpSpPr/>
          <p:nvPr/>
        </p:nvGrpSpPr>
        <p:grpSpPr>
          <a:xfrm>
            <a:off x="7546266" y="0"/>
            <a:ext cx="1597734" cy="6858000"/>
            <a:chOff x="7413812" y="0"/>
            <a:chExt cx="1597734" cy="6858000"/>
          </a:xfrm>
        </p:grpSpPr>
        <p:pic>
          <p:nvPicPr>
            <p:cNvPr id="8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r="85125"/>
            <a:stretch>
              <a:fillRect/>
            </a:stretch>
          </p:blipFill>
          <p:spPr>
            <a:xfrm>
              <a:off x="7651376" y="0"/>
              <a:ext cx="1360170" cy="6858000"/>
            </a:xfrm>
            <a:prstGeom prst="rect">
              <a:avLst/>
            </a:prstGeom>
          </p:spPr>
        </p:pic>
        <p:pic>
          <p:nvPicPr>
            <p:cNvPr id="10" name="Picture 9" descr="Overlay-Vertic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flipH="1">
              <a:off x="7413812" y="0"/>
              <a:ext cx="267891" cy="6858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4200" y="3693645"/>
            <a:ext cx="5446713" cy="1470025"/>
          </a:xfrm>
        </p:spPr>
        <p:txBody>
          <a:bodyPr anchor="b" anchorCtr="0"/>
          <a:lstStyle>
            <a:lvl1pPr>
              <a:lnSpc>
                <a:spcPts val="6800"/>
              </a:lnSpc>
              <a:defRPr sz="65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4200" y="5204011"/>
            <a:ext cx="5446713" cy="85164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2578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52600" y="6356350"/>
            <a:ext cx="28956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pic>
        <p:nvPicPr>
          <p:cNvPr id="15" name="Picture 14" descr="HR-Colo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4841209"/>
            <a:ext cx="6035040" cy="34039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Blan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3612822" cy="1536192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73625" y="381000"/>
            <a:ext cx="3813175" cy="5697538"/>
          </a:xfrm>
          <a:solidFill>
            <a:schemeClr val="bg1">
              <a:lumMod val="85000"/>
            </a:schemeClr>
          </a:solidFill>
          <a:ln w="101600">
            <a:solidFill>
              <a:schemeClr val="accent1">
                <a:lumMod val="40000"/>
                <a:lumOff val="60000"/>
                <a:alpha val="40000"/>
              </a:schemeClr>
            </a:solidFill>
            <a:miter lim="800000"/>
          </a:ln>
          <a:effectLst>
            <a:innerShdw blurRad="457200">
              <a:schemeClr val="accent1">
                <a:alpha val="80000"/>
              </a:schemeClr>
            </a:innerShdw>
            <a:softEdge rad="3175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9984" y="2209799"/>
            <a:ext cx="3613792" cy="3222625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400"/>
              </a:spcBef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4267200" y="0"/>
            <a:ext cx="4876800" cy="6858000"/>
            <a:chOff x="4267200" y="0"/>
            <a:chExt cx="4876800" cy="6858000"/>
          </a:xfrm>
        </p:grpSpPr>
        <p:pic>
          <p:nvPicPr>
            <p:cNvPr id="10" name="Picture 9" descr="Overlay-Blank.jpg"/>
            <p:cNvPicPr>
              <a:picLocks noChangeAspect="1"/>
            </p:cNvPicPr>
            <p:nvPr userDrawn="1"/>
          </p:nvPicPr>
          <p:blipFill>
            <a:blip r:embed="rId2"/>
            <a:srcRect l="4302" r="46875"/>
            <a:stretch>
              <a:fillRect/>
            </a:stretch>
          </p:blipFill>
          <p:spPr>
            <a:xfrm>
              <a:off x="4495800" y="0"/>
              <a:ext cx="4648200" cy="6858000"/>
            </a:xfrm>
            <a:prstGeom prst="rect">
              <a:avLst/>
            </a:prstGeom>
          </p:spPr>
        </p:pic>
        <p:pic>
          <p:nvPicPr>
            <p:cNvPr id="11" name="Picture 10" descr="Overlay-Vertic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flipH="1">
              <a:off x="4267200" y="0"/>
              <a:ext cx="267891" cy="6858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3612822" cy="1536192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73625" y="381000"/>
            <a:ext cx="3813175" cy="5697538"/>
          </a:xfrm>
          <a:solidFill>
            <a:schemeClr val="bg1">
              <a:lumMod val="85000"/>
            </a:schemeClr>
          </a:solidFill>
          <a:ln w="101600">
            <a:noFill/>
            <a:miter lim="800000"/>
          </a:ln>
          <a:effectLst>
            <a:innerShdw blurRad="457200">
              <a:schemeClr val="tx1">
                <a:lumMod val="50000"/>
                <a:lumOff val="50000"/>
                <a:alpha val="80000"/>
              </a:schemeClr>
            </a:innerShdw>
            <a:softEdge rad="1270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9984" y="2209799"/>
            <a:ext cx="3613792" cy="3222625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400"/>
              </a:spcBef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1372650"/>
            <a:ext cx="9144000" cy="5485350"/>
            <a:chOff x="0" y="1372650"/>
            <a:chExt cx="9144000" cy="5485350"/>
          </a:xfrm>
        </p:grpSpPr>
        <p:pic>
          <p:nvPicPr>
            <p:cNvPr id="8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t="23333"/>
            <a:stretch>
              <a:fillRect/>
            </a:stretch>
          </p:blipFill>
          <p:spPr>
            <a:xfrm>
              <a:off x="0" y="1600200"/>
              <a:ext cx="9144000" cy="5257800"/>
            </a:xfrm>
            <a:prstGeom prst="rect">
              <a:avLst/>
            </a:prstGeom>
          </p:spPr>
        </p:pic>
        <p:pic>
          <p:nvPicPr>
            <p:cNvPr id="9" name="Picture 8" descr="Overlay-Horizont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1372650"/>
              <a:ext cx="9144000" cy="26789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0"/>
          <p:cNvGrpSpPr/>
          <p:nvPr/>
        </p:nvGrpSpPr>
        <p:grpSpPr>
          <a:xfrm>
            <a:off x="0" y="0"/>
            <a:ext cx="7696200" cy="6858000"/>
            <a:chOff x="0" y="0"/>
            <a:chExt cx="7696200" cy="6858000"/>
          </a:xfrm>
        </p:grpSpPr>
        <p:pic>
          <p:nvPicPr>
            <p:cNvPr id="8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l="1471" r="16862"/>
            <a:stretch>
              <a:fillRect/>
            </a:stretch>
          </p:blipFill>
          <p:spPr>
            <a:xfrm>
              <a:off x="0" y="0"/>
              <a:ext cx="7467600" cy="6858000"/>
            </a:xfrm>
            <a:prstGeom prst="rect">
              <a:avLst/>
            </a:prstGeom>
          </p:spPr>
        </p:pic>
        <p:pic>
          <p:nvPicPr>
            <p:cNvPr id="9" name="Picture 8" descr="Overlay-Vertic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428309" y="0"/>
              <a:ext cx="267891" cy="6858000"/>
            </a:xfrm>
            <a:prstGeom prst="rect">
              <a:avLst/>
            </a:prstGeom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0" y="381001"/>
            <a:ext cx="1447800" cy="56975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81001"/>
            <a:ext cx="6705600" cy="5697537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1372650"/>
            <a:ext cx="9144000" cy="5485350"/>
            <a:chOff x="0" y="1372650"/>
            <a:chExt cx="9144000" cy="5485350"/>
          </a:xfrm>
        </p:grpSpPr>
        <p:pic>
          <p:nvPicPr>
            <p:cNvPr id="8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t="23333"/>
            <a:stretch>
              <a:fillRect/>
            </a:stretch>
          </p:blipFill>
          <p:spPr>
            <a:xfrm>
              <a:off x="0" y="1600200"/>
              <a:ext cx="9144000" cy="5257800"/>
            </a:xfrm>
            <a:prstGeom prst="rect">
              <a:avLst/>
            </a:prstGeom>
          </p:spPr>
        </p:pic>
        <p:pic>
          <p:nvPicPr>
            <p:cNvPr id="9" name="Picture 8" descr="Overlay-Horizont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1372650"/>
              <a:ext cx="9144000" cy="26789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5"/>
          <p:cNvGrpSpPr/>
          <p:nvPr/>
        </p:nvGrpSpPr>
        <p:grpSpPr>
          <a:xfrm>
            <a:off x="0" y="0"/>
            <a:ext cx="1581220" cy="6858000"/>
            <a:chOff x="134471" y="0"/>
            <a:chExt cx="1581220" cy="6858000"/>
          </a:xfrm>
        </p:grpSpPr>
        <p:pic>
          <p:nvPicPr>
            <p:cNvPr id="7" name="Picture 6" descr="Overlay-Blank.jpg"/>
            <p:cNvPicPr>
              <a:picLocks noChangeAspect="1"/>
            </p:cNvPicPr>
            <p:nvPr userDrawn="1"/>
          </p:nvPicPr>
          <p:blipFill>
            <a:blip r:embed="rId2"/>
            <a:srcRect l="1471" r="83676"/>
            <a:stretch>
              <a:fillRect/>
            </a:stretch>
          </p:blipFill>
          <p:spPr>
            <a:xfrm>
              <a:off x="134471" y="0"/>
              <a:ext cx="1358153" cy="6858000"/>
            </a:xfrm>
            <a:prstGeom prst="rect">
              <a:avLst/>
            </a:prstGeom>
          </p:spPr>
        </p:pic>
        <p:pic>
          <p:nvPicPr>
            <p:cNvPr id="9" name="Picture 8" descr="Overlay-Vertic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447800" y="0"/>
              <a:ext cx="267891" cy="6858000"/>
            </a:xfrm>
            <a:prstGeom prst="rect">
              <a:avLst/>
            </a:prstGeom>
          </p:spPr>
        </p:pic>
      </p:grpSp>
      <p:grpSp>
        <p:nvGrpSpPr>
          <p:cNvPr id="11" name="Group 16"/>
          <p:cNvGrpSpPr/>
          <p:nvPr/>
        </p:nvGrpSpPr>
        <p:grpSpPr>
          <a:xfrm>
            <a:off x="7546266" y="0"/>
            <a:ext cx="1597734" cy="6858000"/>
            <a:chOff x="7413812" y="0"/>
            <a:chExt cx="1597734" cy="6858000"/>
          </a:xfrm>
        </p:grpSpPr>
        <p:pic>
          <p:nvPicPr>
            <p:cNvPr id="8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r="85125"/>
            <a:stretch>
              <a:fillRect/>
            </a:stretch>
          </p:blipFill>
          <p:spPr>
            <a:xfrm>
              <a:off x="7651376" y="0"/>
              <a:ext cx="1360170" cy="6858000"/>
            </a:xfrm>
            <a:prstGeom prst="rect">
              <a:avLst/>
            </a:prstGeom>
          </p:spPr>
        </p:pic>
        <p:pic>
          <p:nvPicPr>
            <p:cNvPr id="10" name="Picture 9" descr="Overlay-Vertic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flipH="1">
              <a:off x="7413812" y="0"/>
              <a:ext cx="267891" cy="6858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4200" y="3693645"/>
            <a:ext cx="5446713" cy="1470025"/>
          </a:xfrm>
        </p:spPr>
        <p:txBody>
          <a:bodyPr anchor="b" anchorCtr="0"/>
          <a:lstStyle>
            <a:lvl1pPr>
              <a:lnSpc>
                <a:spcPts val="6800"/>
              </a:lnSpc>
              <a:defRPr sz="65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4200" y="5204011"/>
            <a:ext cx="5446713" cy="85164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25780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52600" y="6356350"/>
            <a:ext cx="28956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pic>
        <p:nvPicPr>
          <p:cNvPr id="15" name="Picture 14" descr="HR-Colo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4841209"/>
            <a:ext cx="6035040" cy="340391"/>
          </a:xfrm>
          <a:prstGeom prst="rect">
            <a:avLst/>
          </a:prstGeom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3307977" y="950260"/>
            <a:ext cx="2528046" cy="252804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01600">
            <a:noFill/>
            <a:miter lim="800000"/>
          </a:ln>
          <a:effectLst>
            <a:innerShdw blurRad="762000">
              <a:schemeClr val="accent1">
                <a:alpha val="80000"/>
              </a:schemeClr>
            </a:innerShdw>
            <a:softEdge rad="317500"/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2400"/>
              </a:spcBef>
              <a:buClr>
                <a:schemeClr val="accent1">
                  <a:lumMod val="60000"/>
                  <a:lumOff val="40000"/>
                </a:schemeClr>
              </a:buClr>
              <a:buFont typeface="Candara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4200" y="1851212"/>
            <a:ext cx="5446714" cy="1730375"/>
          </a:xfrm>
        </p:spPr>
        <p:txBody>
          <a:bodyPr anchor="b" anchorCtr="0"/>
          <a:lstStyle>
            <a:lvl1pPr algn="ctr">
              <a:lnSpc>
                <a:spcPts val="6800"/>
              </a:lnSpc>
              <a:defRPr sz="6500" b="0" cap="none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54200" y="3576918"/>
            <a:ext cx="5446714" cy="829982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9"/>
          <p:cNvGrpSpPr/>
          <p:nvPr/>
        </p:nvGrpSpPr>
        <p:grpSpPr>
          <a:xfrm>
            <a:off x="0" y="0"/>
            <a:ext cx="9144000" cy="1191256"/>
            <a:chOff x="0" y="0"/>
            <a:chExt cx="9144000" cy="1191256"/>
          </a:xfrm>
        </p:grpSpPr>
        <p:pic>
          <p:nvPicPr>
            <p:cNvPr id="8" name="Picture 7" descr="Overlay-Blank.jpg"/>
            <p:cNvPicPr>
              <a:picLocks noChangeAspect="1"/>
            </p:cNvPicPr>
            <p:nvPr userDrawn="1"/>
          </p:nvPicPr>
          <p:blipFill>
            <a:blip r:embed="rId2"/>
            <a:srcRect b="85555"/>
            <a:stretch>
              <a:fillRect/>
            </a:stretch>
          </p:blipFill>
          <p:spPr>
            <a:xfrm>
              <a:off x="0" y="0"/>
              <a:ext cx="9144000" cy="990600"/>
            </a:xfrm>
            <a:prstGeom prst="rect">
              <a:avLst/>
            </a:prstGeom>
          </p:spPr>
        </p:pic>
        <p:pic>
          <p:nvPicPr>
            <p:cNvPr id="9" name="Picture 8" descr="Overlay-Horizont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flipV="1">
              <a:off x="0" y="923365"/>
              <a:ext cx="9144000" cy="267891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flipV="1">
            <a:off x="0" y="5666744"/>
            <a:ext cx="9144000" cy="1191256"/>
            <a:chOff x="0" y="0"/>
            <a:chExt cx="9144000" cy="1191256"/>
          </a:xfrm>
        </p:grpSpPr>
        <p:pic>
          <p:nvPicPr>
            <p:cNvPr id="12" name="Picture 11" descr="Overlay-Blank.jpg"/>
            <p:cNvPicPr>
              <a:picLocks noChangeAspect="1"/>
            </p:cNvPicPr>
            <p:nvPr userDrawn="1"/>
          </p:nvPicPr>
          <p:blipFill>
            <a:blip r:embed="rId2"/>
            <a:srcRect b="85555"/>
            <a:stretch>
              <a:fillRect/>
            </a:stretch>
          </p:blipFill>
          <p:spPr>
            <a:xfrm>
              <a:off x="0" y="0"/>
              <a:ext cx="9144000" cy="990600"/>
            </a:xfrm>
            <a:prstGeom prst="rect">
              <a:avLst/>
            </a:prstGeom>
          </p:spPr>
        </p:pic>
        <p:pic>
          <p:nvPicPr>
            <p:cNvPr id="13" name="Picture 12" descr="Overlay-Horizont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flipV="1">
              <a:off x="0" y="923365"/>
              <a:ext cx="9144000" cy="267891"/>
            </a:xfrm>
            <a:prstGeom prst="rect">
              <a:avLst/>
            </a:prstGeom>
          </p:spPr>
        </p:pic>
      </p:grpSp>
      <p:pic>
        <p:nvPicPr>
          <p:cNvPr id="14" name="Picture 13" descr="HR-Colo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3258805"/>
            <a:ext cx="6035040" cy="34039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1372650"/>
            <a:ext cx="9144000" cy="5485350"/>
            <a:chOff x="0" y="1372650"/>
            <a:chExt cx="9144000" cy="5485350"/>
          </a:xfrm>
        </p:grpSpPr>
        <p:pic>
          <p:nvPicPr>
            <p:cNvPr id="9" name="Picture 8" descr="Overlay-Blank.jpg"/>
            <p:cNvPicPr>
              <a:picLocks noChangeAspect="1"/>
            </p:cNvPicPr>
            <p:nvPr userDrawn="1"/>
          </p:nvPicPr>
          <p:blipFill>
            <a:blip r:embed="rId2"/>
            <a:srcRect t="23333"/>
            <a:stretch>
              <a:fillRect/>
            </a:stretch>
          </p:blipFill>
          <p:spPr>
            <a:xfrm>
              <a:off x="0" y="1600200"/>
              <a:ext cx="9144000" cy="5257800"/>
            </a:xfrm>
            <a:prstGeom prst="rect">
              <a:avLst/>
            </a:prstGeom>
          </p:spPr>
        </p:pic>
        <p:pic>
          <p:nvPicPr>
            <p:cNvPr id="10" name="Picture 9" descr="Overlay-Horizont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1372650"/>
              <a:ext cx="9144000" cy="26789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162" y="1774825"/>
            <a:ext cx="3566160" cy="430371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6534" y="1774825"/>
            <a:ext cx="3566160" cy="430371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1372650"/>
            <a:ext cx="9144000" cy="5485350"/>
            <a:chOff x="0" y="1372650"/>
            <a:chExt cx="9144000" cy="5485350"/>
          </a:xfrm>
        </p:grpSpPr>
        <p:pic>
          <p:nvPicPr>
            <p:cNvPr id="11" name="Picture 10" descr="Overlay-Blank.jpg"/>
            <p:cNvPicPr>
              <a:picLocks noChangeAspect="1"/>
            </p:cNvPicPr>
            <p:nvPr userDrawn="1"/>
          </p:nvPicPr>
          <p:blipFill>
            <a:blip r:embed="rId2"/>
            <a:srcRect t="23333"/>
            <a:stretch>
              <a:fillRect/>
            </a:stretch>
          </p:blipFill>
          <p:spPr>
            <a:xfrm>
              <a:off x="0" y="1600200"/>
              <a:ext cx="9144000" cy="5257800"/>
            </a:xfrm>
            <a:prstGeom prst="rect">
              <a:avLst/>
            </a:prstGeom>
          </p:spPr>
        </p:pic>
        <p:pic>
          <p:nvPicPr>
            <p:cNvPr id="12" name="Picture 11" descr="Overlay-Horizont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1372650"/>
              <a:ext cx="9144000" cy="26789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1879320"/>
            <a:ext cx="3566160" cy="63976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7240" y="2590799"/>
            <a:ext cx="3566160" cy="348773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6048" y="1879320"/>
            <a:ext cx="3566160" cy="63976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6048" y="2590799"/>
            <a:ext cx="3566160" cy="348773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 descr="Overlay-HorizontalBridge.jpg"/>
          <p:cNvPicPr>
            <a:picLocks noChangeAspect="1"/>
          </p:cNvPicPr>
          <p:nvPr/>
        </p:nvPicPr>
        <p:blipFill>
          <a:blip r:embed="rId3"/>
          <a:srcRect t="23425" r="61031" b="39764"/>
          <a:stretch>
            <a:fillRect/>
          </a:stretch>
        </p:blipFill>
        <p:spPr>
          <a:xfrm>
            <a:off x="4766048" y="2460812"/>
            <a:ext cx="3563348" cy="9861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</p:pic>
      <p:pic>
        <p:nvPicPr>
          <p:cNvPr id="15" name="Picture 14" descr="Overlay-HorizontalBridge.jpg"/>
          <p:cNvPicPr>
            <a:picLocks noChangeAspect="1"/>
          </p:cNvPicPr>
          <p:nvPr/>
        </p:nvPicPr>
        <p:blipFill>
          <a:blip r:embed="rId3"/>
          <a:srcRect t="23425" r="61031" b="39764"/>
          <a:stretch>
            <a:fillRect/>
          </a:stretch>
        </p:blipFill>
        <p:spPr>
          <a:xfrm>
            <a:off x="780052" y="2460812"/>
            <a:ext cx="3563348" cy="9861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1372650"/>
            <a:ext cx="9144000" cy="5485350"/>
            <a:chOff x="0" y="1372650"/>
            <a:chExt cx="9144000" cy="5485350"/>
          </a:xfrm>
        </p:grpSpPr>
        <p:pic>
          <p:nvPicPr>
            <p:cNvPr id="7" name="Picture 6" descr="Overlay-Blank.jpg"/>
            <p:cNvPicPr>
              <a:picLocks noChangeAspect="1"/>
            </p:cNvPicPr>
            <p:nvPr userDrawn="1"/>
          </p:nvPicPr>
          <p:blipFill>
            <a:blip r:embed="rId2"/>
            <a:srcRect t="23333"/>
            <a:stretch>
              <a:fillRect/>
            </a:stretch>
          </p:blipFill>
          <p:spPr>
            <a:xfrm>
              <a:off x="0" y="1600200"/>
              <a:ext cx="9144000" cy="5257800"/>
            </a:xfrm>
            <a:prstGeom prst="rect">
              <a:avLst/>
            </a:prstGeom>
          </p:spPr>
        </p:pic>
        <p:pic>
          <p:nvPicPr>
            <p:cNvPr id="8" name="Picture 7" descr="Overlay-Horizont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1372650"/>
              <a:ext cx="9144000" cy="26789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verlay-Blan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1"/>
          <p:cNvGrpSpPr/>
          <p:nvPr/>
        </p:nvGrpSpPr>
        <p:grpSpPr>
          <a:xfrm>
            <a:off x="4267200" y="0"/>
            <a:ext cx="4876800" cy="6858000"/>
            <a:chOff x="4267200" y="0"/>
            <a:chExt cx="4876800" cy="6858000"/>
          </a:xfrm>
        </p:grpSpPr>
        <p:pic>
          <p:nvPicPr>
            <p:cNvPr id="9" name="Picture 8" descr="Overlay-Blank.jpg"/>
            <p:cNvPicPr>
              <a:picLocks noChangeAspect="1"/>
            </p:cNvPicPr>
            <p:nvPr userDrawn="1"/>
          </p:nvPicPr>
          <p:blipFill>
            <a:blip r:embed="rId2"/>
            <a:srcRect l="4302" r="46875"/>
            <a:stretch>
              <a:fillRect/>
            </a:stretch>
          </p:blipFill>
          <p:spPr>
            <a:xfrm>
              <a:off x="4495800" y="0"/>
              <a:ext cx="4648200" cy="6858000"/>
            </a:xfrm>
            <a:prstGeom prst="rect">
              <a:avLst/>
            </a:prstGeom>
          </p:spPr>
        </p:pic>
        <p:pic>
          <p:nvPicPr>
            <p:cNvPr id="10" name="Picture 9" descr="Overlay-VerticalBridge.jp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flipH="1">
              <a:off x="4267200" y="0"/>
              <a:ext cx="267891" cy="6858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3612776" cy="1537447"/>
          </a:xfrm>
        </p:spPr>
        <p:txBody>
          <a:bodyPr anchor="b"/>
          <a:lstStyle>
            <a:lvl1pPr algn="ctr">
              <a:lnSpc>
                <a:spcPct val="100000"/>
              </a:lnSpc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5859" y="381001"/>
            <a:ext cx="3813174" cy="5697537"/>
          </a:xfrm>
        </p:spPr>
        <p:txBody>
          <a:bodyPr>
            <a:normAutofit/>
          </a:bodyPr>
          <a:lstStyle>
            <a:lvl1pPr>
              <a:defRPr sz="2400" b="0"/>
            </a:lvl1pPr>
            <a:lvl2pPr>
              <a:defRPr sz="2200" b="0"/>
            </a:lvl2pPr>
            <a:lvl3pPr>
              <a:defRPr sz="2000" b="0"/>
            </a:lvl3pPr>
            <a:lvl4pPr>
              <a:defRPr sz="1800" b="0"/>
            </a:lvl4pPr>
            <a:lvl5pPr>
              <a:defRPr sz="1800" b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2209801"/>
            <a:ext cx="3612776" cy="32004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b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7200" y="6356350"/>
            <a:ext cx="609600" cy="365125"/>
          </a:xfrm>
        </p:spPr>
        <p:txBody>
          <a:bodyPr/>
          <a:lstStyle>
            <a:lvl1pPr algn="ctr"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162" y="40341"/>
            <a:ext cx="7570787" cy="1411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162" y="1761565"/>
            <a:ext cx="7570787" cy="4289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51812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6040A78-2A4B-4566-8626-79DE0D4C1085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67200" y="6356350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3EC526B6-F861-4D54-BBE9-4BB519D3F34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2035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defTabSz="914400" rtl="0" eaLnBrk="1" latinLnBrk="0" hangingPunct="1">
        <a:lnSpc>
          <a:spcPct val="110000"/>
        </a:lnSpc>
        <a:spcBef>
          <a:spcPct val="0"/>
        </a:spcBef>
        <a:buNone/>
        <a:defRPr sz="36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400"/>
        </a:spcBef>
        <a:buClr>
          <a:schemeClr val="accent1">
            <a:lumMod val="60000"/>
            <a:lumOff val="40000"/>
          </a:schemeClr>
        </a:buClr>
        <a:buFont typeface="Candara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tx2"/>
        </a:buClr>
        <a:buFont typeface="Candara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Font typeface="Candara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tx2"/>
        </a:buClr>
        <a:buFont typeface="Candara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Font typeface="Candara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Font typeface="Arial" pitchFamily="34" charset="0"/>
        <a:buChar char="•"/>
        <a:defRPr lang="en-US" sz="2000" kern="1200" dirty="0" smtClean="0">
          <a:solidFill>
            <a:schemeClr val="tx2"/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lang="en-US" sz="2000" kern="1200" dirty="0" smtClean="0">
          <a:solidFill>
            <a:schemeClr val="tx2"/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Font typeface="Arial" pitchFamily="34" charset="0"/>
        <a:buChar char="•"/>
        <a:defRPr lang="en-US" sz="2000" kern="1200" dirty="0" smtClean="0">
          <a:solidFill>
            <a:schemeClr val="tx2"/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lang="en-US" sz="2000" kern="1200" dirty="0" smtClean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Relationship Id="rId3" Type="http://schemas.openxmlformats.org/officeDocument/2006/relationships/image" Target="../media/image4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Relationship Id="rId3" Type="http://schemas.openxmlformats.org/officeDocument/2006/relationships/image" Target="../media/image5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insty.net/onndl.html" TargetMode="External"/><Relationship Id="rId3" Type="http://schemas.openxmlformats.org/officeDocument/2006/relationships/hyperlink" Target="http://winsty.net/dlt.html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emf"/><Relationship Id="rId1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20.emf"/><Relationship Id="rId9" Type="http://schemas.openxmlformats.org/officeDocument/2006/relationships/image" Target="../media/image21.emf"/><Relationship Id="rId10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8" Type="http://schemas.openxmlformats.org/officeDocument/2006/relationships/image" Target="../media/image21.emf"/><Relationship Id="rId9" Type="http://schemas.openxmlformats.org/officeDocument/2006/relationships/image" Target="../media/image22.emf"/><Relationship Id="rId10" Type="http://schemas.openxmlformats.org/officeDocument/2006/relationships/image" Target="../media/image23.emf"/><Relationship Id="rId11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7" Type="http://schemas.openxmlformats.org/officeDocument/2006/relationships/image" Target="../media/image21.emf"/><Relationship Id="rId8" Type="http://schemas.openxmlformats.org/officeDocument/2006/relationships/image" Target="../media/image22.emf"/><Relationship Id="rId9" Type="http://schemas.openxmlformats.org/officeDocument/2006/relationships/image" Target="../media/image23.emf"/><Relationship Id="rId10" Type="http://schemas.openxmlformats.org/officeDocument/2006/relationships/image" Target="../media/image24.emf"/><Relationship Id="rId11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6816" y="3465987"/>
            <a:ext cx="6093748" cy="137259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2800" b="1" dirty="0" smtClean="0">
                <a:latin typeface="+mn-lt"/>
                <a:cs typeface="Palatino"/>
              </a:rPr>
              <a:t>Two Machine Learning Methods for Visual Tracking</a:t>
            </a:r>
            <a:endParaRPr lang="en-US" sz="2800" b="1" dirty="0">
              <a:latin typeface="+mn-lt"/>
              <a:cs typeface="Palatino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4200" y="5188555"/>
            <a:ext cx="5446713" cy="124559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Dit-Yan Yeung</a:t>
            </a:r>
          </a:p>
          <a:p>
            <a:endParaRPr lang="en-US" sz="400" dirty="0" smtClean="0"/>
          </a:p>
          <a:p>
            <a:r>
              <a:rPr lang="en-US" sz="1600" dirty="0" smtClean="0"/>
              <a:t>Department of Computer Science and Engineering</a:t>
            </a:r>
          </a:p>
        </p:txBody>
      </p:sp>
      <p:pic>
        <p:nvPicPr>
          <p:cNvPr id="4" name="Picture 3" descr="UST4C_L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347" y="5996338"/>
            <a:ext cx="5928275" cy="60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597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estimation of posterior state distribution: </a:t>
            </a:r>
            <a:r>
              <a:rPr lang="en-US" dirty="0" smtClean="0"/>
              <a:t>update step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Update (Bayes’ rule):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Two steps combined (recursive algorithm):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697" y="2139064"/>
            <a:ext cx="4475716" cy="10385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421" y="4445272"/>
            <a:ext cx="7081571" cy="953747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136212" y="4495408"/>
            <a:ext cx="1336720" cy="919136"/>
          </a:xfrm>
          <a:prstGeom prst="ellipse">
            <a:avLst/>
          </a:prstGeom>
          <a:noFill/>
          <a:ln w="19050">
            <a:solidFill>
              <a:srgbClr val="8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356426" y="4358915"/>
            <a:ext cx="1903850" cy="755089"/>
          </a:xfrm>
          <a:prstGeom prst="ellipse">
            <a:avLst/>
          </a:prstGeom>
          <a:noFill/>
          <a:ln w="19050">
            <a:solidFill>
              <a:srgbClr val="8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906088" y="4152984"/>
            <a:ext cx="4413109" cy="2250091"/>
            <a:chOff x="1939506" y="4152984"/>
            <a:chExt cx="4413109" cy="2250091"/>
          </a:xfrm>
        </p:grpSpPr>
        <p:sp>
          <p:nvSpPr>
            <p:cNvPr id="9" name="Arc 8"/>
            <p:cNvSpPr/>
            <p:nvPr/>
          </p:nvSpPr>
          <p:spPr>
            <a:xfrm flipV="1">
              <a:off x="1939506" y="4152984"/>
              <a:ext cx="4411090" cy="2248101"/>
            </a:xfrm>
            <a:prstGeom prst="arc">
              <a:avLst/>
            </a:prstGeom>
            <a:ln w="25400">
              <a:solidFill>
                <a:srgbClr val="800000">
                  <a:alpha val="40000"/>
                </a:srgbClr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c 9"/>
            <p:cNvSpPr/>
            <p:nvPr/>
          </p:nvSpPr>
          <p:spPr>
            <a:xfrm flipH="1" flipV="1">
              <a:off x="1941525" y="4746078"/>
              <a:ext cx="4411090" cy="1656997"/>
            </a:xfrm>
            <a:prstGeom prst="arc">
              <a:avLst/>
            </a:prstGeom>
            <a:ln w="25400">
              <a:solidFill>
                <a:srgbClr val="800000">
                  <a:alpha val="40000"/>
                </a:srgbClr>
              </a:solidFill>
              <a:headEnd type="none"/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9674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Particle filter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162" y="1761565"/>
            <a:ext cx="7570787" cy="4705803"/>
          </a:xfrm>
        </p:spPr>
        <p:txBody>
          <a:bodyPr>
            <a:normAutofit/>
          </a:bodyPr>
          <a:lstStyle/>
          <a:p>
            <a:r>
              <a:rPr lang="en-US" dirty="0" smtClean="0"/>
              <a:t>Nonparametric representation of </a:t>
            </a:r>
          </a:p>
          <a:p>
            <a:r>
              <a:rPr lang="en-US" dirty="0" smtClean="0"/>
              <a:t>Particles: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Weights (which sum to 1):</a:t>
            </a:r>
          </a:p>
          <a:p>
            <a:r>
              <a:rPr lang="en-US" dirty="0" smtClean="0"/>
              <a:t>Tracking result: particle with largest weight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6410" y="1735135"/>
            <a:ext cx="1397825" cy="5337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350" y="2332864"/>
            <a:ext cx="1066475" cy="6763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6188" y="5131580"/>
            <a:ext cx="1066011" cy="583768"/>
          </a:xfrm>
          <a:prstGeom prst="rect">
            <a:avLst/>
          </a:prstGeom>
        </p:spPr>
      </p:pic>
      <p:grpSp>
        <p:nvGrpSpPr>
          <p:cNvPr id="63" name="Group 62"/>
          <p:cNvGrpSpPr/>
          <p:nvPr/>
        </p:nvGrpSpPr>
        <p:grpSpPr>
          <a:xfrm>
            <a:off x="1336720" y="2962756"/>
            <a:ext cx="6650182" cy="1691022"/>
            <a:chOff x="1336720" y="2962756"/>
            <a:chExt cx="6650182" cy="1691022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1336720" y="4562252"/>
              <a:ext cx="665018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1604064" y="2962756"/>
              <a:ext cx="6165621" cy="1582784"/>
            </a:xfrm>
            <a:custGeom>
              <a:avLst/>
              <a:gdLst>
                <a:gd name="connsiteX0" fmla="*/ 0 w 6165621"/>
                <a:gd name="connsiteY0" fmla="*/ 1398957 h 1582784"/>
                <a:gd name="connsiteX1" fmla="*/ 451143 w 6165621"/>
                <a:gd name="connsiteY1" fmla="*/ 1365534 h 1582784"/>
                <a:gd name="connsiteX2" fmla="*/ 651651 w 6165621"/>
                <a:gd name="connsiteY2" fmla="*/ 1231841 h 1582784"/>
                <a:gd name="connsiteX3" fmla="*/ 751905 w 6165621"/>
                <a:gd name="connsiteY3" fmla="*/ 1014591 h 1582784"/>
                <a:gd name="connsiteX4" fmla="*/ 885577 w 6165621"/>
                <a:gd name="connsiteY4" fmla="*/ 880899 h 1582784"/>
                <a:gd name="connsiteX5" fmla="*/ 1203048 w 6165621"/>
                <a:gd name="connsiteY5" fmla="*/ 814053 h 1582784"/>
                <a:gd name="connsiteX6" fmla="*/ 1353429 w 6165621"/>
                <a:gd name="connsiteY6" fmla="*/ 613514 h 1582784"/>
                <a:gd name="connsiteX7" fmla="*/ 1553937 w 6165621"/>
                <a:gd name="connsiteY7" fmla="*/ 463110 h 1582784"/>
                <a:gd name="connsiteX8" fmla="*/ 1704318 w 6165621"/>
                <a:gd name="connsiteY8" fmla="*/ 596802 h 1582784"/>
                <a:gd name="connsiteX9" fmla="*/ 1804572 w 6165621"/>
                <a:gd name="connsiteY9" fmla="*/ 897610 h 1582784"/>
                <a:gd name="connsiteX10" fmla="*/ 2005080 w 6165621"/>
                <a:gd name="connsiteY10" fmla="*/ 880899 h 1582784"/>
                <a:gd name="connsiteX11" fmla="*/ 2222297 w 6165621"/>
                <a:gd name="connsiteY11" fmla="*/ 713783 h 1582784"/>
                <a:gd name="connsiteX12" fmla="*/ 2355969 w 6165621"/>
                <a:gd name="connsiteY12" fmla="*/ 329418 h 1582784"/>
                <a:gd name="connsiteX13" fmla="*/ 2573186 w 6165621"/>
                <a:gd name="connsiteY13" fmla="*/ 11898 h 1582784"/>
                <a:gd name="connsiteX14" fmla="*/ 2990911 w 6165621"/>
                <a:gd name="connsiteY14" fmla="*/ 112168 h 1582784"/>
                <a:gd name="connsiteX15" fmla="*/ 3208128 w 6165621"/>
                <a:gd name="connsiteY15" fmla="*/ 529956 h 1582784"/>
                <a:gd name="connsiteX16" fmla="*/ 3258255 w 6165621"/>
                <a:gd name="connsiteY16" fmla="*/ 947745 h 1582784"/>
                <a:gd name="connsiteX17" fmla="*/ 3625853 w 6165621"/>
                <a:gd name="connsiteY17" fmla="*/ 1164995 h 1582784"/>
                <a:gd name="connsiteX18" fmla="*/ 4227377 w 6165621"/>
                <a:gd name="connsiteY18" fmla="*/ 997880 h 1582784"/>
                <a:gd name="connsiteX19" fmla="*/ 4628393 w 6165621"/>
                <a:gd name="connsiteY19" fmla="*/ 914322 h 1582784"/>
                <a:gd name="connsiteX20" fmla="*/ 4828901 w 6165621"/>
                <a:gd name="connsiteY20" fmla="*/ 1031303 h 1582784"/>
                <a:gd name="connsiteX21" fmla="*/ 5079536 w 6165621"/>
                <a:gd name="connsiteY21" fmla="*/ 1298687 h 1582784"/>
                <a:gd name="connsiteX22" fmla="*/ 5848150 w 6165621"/>
                <a:gd name="connsiteY22" fmla="*/ 1432380 h 1582784"/>
                <a:gd name="connsiteX23" fmla="*/ 6165621 w 6165621"/>
                <a:gd name="connsiteY23" fmla="*/ 1582784 h 1582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165621" h="1582784">
                  <a:moveTo>
                    <a:pt x="0" y="1398957"/>
                  </a:moveTo>
                  <a:cubicBezTo>
                    <a:pt x="171267" y="1396172"/>
                    <a:pt x="342534" y="1393387"/>
                    <a:pt x="451143" y="1365534"/>
                  </a:cubicBezTo>
                  <a:cubicBezTo>
                    <a:pt x="559752" y="1337681"/>
                    <a:pt x="601524" y="1290331"/>
                    <a:pt x="651651" y="1231841"/>
                  </a:cubicBezTo>
                  <a:cubicBezTo>
                    <a:pt x="701778" y="1173350"/>
                    <a:pt x="712917" y="1073081"/>
                    <a:pt x="751905" y="1014591"/>
                  </a:cubicBezTo>
                  <a:cubicBezTo>
                    <a:pt x="790893" y="956101"/>
                    <a:pt x="810387" y="914322"/>
                    <a:pt x="885577" y="880899"/>
                  </a:cubicBezTo>
                  <a:cubicBezTo>
                    <a:pt x="960767" y="847476"/>
                    <a:pt x="1125073" y="858617"/>
                    <a:pt x="1203048" y="814053"/>
                  </a:cubicBezTo>
                  <a:cubicBezTo>
                    <a:pt x="1281023" y="769489"/>
                    <a:pt x="1294948" y="672004"/>
                    <a:pt x="1353429" y="613514"/>
                  </a:cubicBezTo>
                  <a:cubicBezTo>
                    <a:pt x="1411910" y="555024"/>
                    <a:pt x="1495456" y="465895"/>
                    <a:pt x="1553937" y="463110"/>
                  </a:cubicBezTo>
                  <a:cubicBezTo>
                    <a:pt x="1612418" y="460325"/>
                    <a:pt x="1662546" y="524385"/>
                    <a:pt x="1704318" y="596802"/>
                  </a:cubicBezTo>
                  <a:cubicBezTo>
                    <a:pt x="1746090" y="669219"/>
                    <a:pt x="1754445" y="850261"/>
                    <a:pt x="1804572" y="897610"/>
                  </a:cubicBezTo>
                  <a:cubicBezTo>
                    <a:pt x="1854699" y="944959"/>
                    <a:pt x="1935459" y="911537"/>
                    <a:pt x="2005080" y="880899"/>
                  </a:cubicBezTo>
                  <a:cubicBezTo>
                    <a:pt x="2074701" y="850261"/>
                    <a:pt x="2163816" y="805696"/>
                    <a:pt x="2222297" y="713783"/>
                  </a:cubicBezTo>
                  <a:cubicBezTo>
                    <a:pt x="2280778" y="621870"/>
                    <a:pt x="2297488" y="446399"/>
                    <a:pt x="2355969" y="329418"/>
                  </a:cubicBezTo>
                  <a:cubicBezTo>
                    <a:pt x="2414450" y="212437"/>
                    <a:pt x="2467362" y="48106"/>
                    <a:pt x="2573186" y="11898"/>
                  </a:cubicBezTo>
                  <a:cubicBezTo>
                    <a:pt x="2679010" y="-24310"/>
                    <a:pt x="2885087" y="25825"/>
                    <a:pt x="2990911" y="112168"/>
                  </a:cubicBezTo>
                  <a:cubicBezTo>
                    <a:pt x="3096735" y="198511"/>
                    <a:pt x="3163571" y="390693"/>
                    <a:pt x="3208128" y="529956"/>
                  </a:cubicBezTo>
                  <a:cubicBezTo>
                    <a:pt x="3252685" y="669219"/>
                    <a:pt x="3188634" y="841905"/>
                    <a:pt x="3258255" y="947745"/>
                  </a:cubicBezTo>
                  <a:cubicBezTo>
                    <a:pt x="3327876" y="1053585"/>
                    <a:pt x="3464333" y="1156639"/>
                    <a:pt x="3625853" y="1164995"/>
                  </a:cubicBezTo>
                  <a:cubicBezTo>
                    <a:pt x="3787373" y="1173351"/>
                    <a:pt x="4060287" y="1039659"/>
                    <a:pt x="4227377" y="997880"/>
                  </a:cubicBezTo>
                  <a:cubicBezTo>
                    <a:pt x="4394467" y="956101"/>
                    <a:pt x="4528139" y="908752"/>
                    <a:pt x="4628393" y="914322"/>
                  </a:cubicBezTo>
                  <a:cubicBezTo>
                    <a:pt x="4728647" y="919892"/>
                    <a:pt x="4753711" y="967242"/>
                    <a:pt x="4828901" y="1031303"/>
                  </a:cubicBezTo>
                  <a:cubicBezTo>
                    <a:pt x="4904091" y="1095364"/>
                    <a:pt x="4909661" y="1231841"/>
                    <a:pt x="5079536" y="1298687"/>
                  </a:cubicBezTo>
                  <a:cubicBezTo>
                    <a:pt x="5249411" y="1365533"/>
                    <a:pt x="5667136" y="1385030"/>
                    <a:pt x="5848150" y="1432380"/>
                  </a:cubicBezTo>
                  <a:cubicBezTo>
                    <a:pt x="6029164" y="1479730"/>
                    <a:pt x="6165621" y="1582784"/>
                    <a:pt x="6165621" y="1582784"/>
                  </a:cubicBezTo>
                </a:path>
              </a:pathLst>
            </a:custGeom>
            <a:ln w="254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837990" y="4478694"/>
              <a:ext cx="152400" cy="169108"/>
              <a:chOff x="6950944" y="5414540"/>
              <a:chExt cx="152400" cy="169108"/>
            </a:xfrm>
          </p:grpSpPr>
          <p:cxnSp>
            <p:nvCxnSpPr>
              <p:cNvPr id="15" name="Straight Connector 14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2541787" y="4480686"/>
              <a:ext cx="152400" cy="169108"/>
              <a:chOff x="6950944" y="5414540"/>
              <a:chExt cx="152400" cy="169108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/>
            <p:cNvGrpSpPr/>
            <p:nvPr/>
          </p:nvGrpSpPr>
          <p:grpSpPr>
            <a:xfrm>
              <a:off x="3076475" y="4480686"/>
              <a:ext cx="152400" cy="169108"/>
              <a:chOff x="6950944" y="5414540"/>
              <a:chExt cx="152400" cy="169108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/>
            <p:cNvGrpSpPr/>
            <p:nvPr/>
          </p:nvGrpSpPr>
          <p:grpSpPr>
            <a:xfrm>
              <a:off x="3379256" y="4482678"/>
              <a:ext cx="152400" cy="169108"/>
              <a:chOff x="6950944" y="5414540"/>
              <a:chExt cx="152400" cy="169108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/>
            <p:cNvGrpSpPr/>
            <p:nvPr/>
          </p:nvGrpSpPr>
          <p:grpSpPr>
            <a:xfrm>
              <a:off x="5315481" y="4480686"/>
              <a:ext cx="152400" cy="169108"/>
              <a:chOff x="6950944" y="5414540"/>
              <a:chExt cx="152400" cy="169108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Group 41"/>
            <p:cNvGrpSpPr/>
            <p:nvPr/>
          </p:nvGrpSpPr>
          <p:grpSpPr>
            <a:xfrm>
              <a:off x="5985860" y="4482678"/>
              <a:ext cx="152400" cy="169108"/>
              <a:chOff x="6950944" y="5414540"/>
              <a:chExt cx="152400" cy="169108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6704347" y="4482678"/>
              <a:ext cx="152400" cy="169108"/>
              <a:chOff x="6950944" y="5414540"/>
              <a:chExt cx="152400" cy="169108"/>
            </a:xfrm>
          </p:grpSpPr>
          <p:cxnSp>
            <p:nvCxnSpPr>
              <p:cNvPr id="46" name="Straight Connector 45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7291181" y="4484670"/>
              <a:ext cx="152400" cy="169108"/>
              <a:chOff x="6950944" y="5414540"/>
              <a:chExt cx="152400" cy="169108"/>
            </a:xfrm>
          </p:grpSpPr>
          <p:cxnSp>
            <p:nvCxnSpPr>
              <p:cNvPr id="49" name="Straight Connector 48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/>
            <p:cNvGrpSpPr/>
            <p:nvPr/>
          </p:nvGrpSpPr>
          <p:grpSpPr>
            <a:xfrm>
              <a:off x="3861798" y="4480686"/>
              <a:ext cx="152400" cy="169108"/>
              <a:chOff x="6950944" y="5414540"/>
              <a:chExt cx="152400" cy="169108"/>
            </a:xfrm>
          </p:grpSpPr>
          <p:cxnSp>
            <p:nvCxnSpPr>
              <p:cNvPr id="52" name="Straight Connector 51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/>
            <p:cNvGrpSpPr/>
            <p:nvPr/>
          </p:nvGrpSpPr>
          <p:grpSpPr>
            <a:xfrm>
              <a:off x="4398505" y="4482678"/>
              <a:ext cx="152400" cy="169108"/>
              <a:chOff x="6950944" y="5414540"/>
              <a:chExt cx="152400" cy="169108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/>
            <p:cNvGrpSpPr/>
            <p:nvPr/>
          </p:nvGrpSpPr>
          <p:grpSpPr>
            <a:xfrm>
              <a:off x="4181288" y="4482678"/>
              <a:ext cx="152400" cy="169108"/>
              <a:chOff x="6950944" y="5414540"/>
              <a:chExt cx="152400" cy="169108"/>
            </a:xfrm>
          </p:grpSpPr>
          <p:cxnSp>
            <p:nvCxnSpPr>
              <p:cNvPr id="58" name="Straight Connector 57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Group 59"/>
            <p:cNvGrpSpPr/>
            <p:nvPr/>
          </p:nvGrpSpPr>
          <p:grpSpPr>
            <a:xfrm>
              <a:off x="4985339" y="4484670"/>
              <a:ext cx="152400" cy="169108"/>
              <a:chOff x="6950944" y="5414540"/>
              <a:chExt cx="152400" cy="169108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>
                <a:off x="6950944" y="5414540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6952963" y="5416532"/>
                <a:ext cx="150381" cy="167116"/>
              </a:xfrm>
              <a:prstGeom prst="line">
                <a:avLst/>
              </a:prstGeom>
              <a:ln w="19050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32646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importance 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Particles drawn from an importance distribution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often simplified to a first-order Markov process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Weight update: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followed by renormalization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061" y="2256039"/>
            <a:ext cx="2286009" cy="6234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193" y="3493843"/>
            <a:ext cx="1618683" cy="6004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1213" y="4797352"/>
            <a:ext cx="2451960" cy="6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46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 smtClean="0"/>
              <a:t>Tracker 1: online robust non-negative dictionary learning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43350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sz="3200" dirty="0" smtClean="0"/>
              <a:t>Two major problems to address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Robust particle representation in each video frame:</a:t>
            </a:r>
          </a:p>
          <a:p>
            <a:pPr lvl="1"/>
            <a:r>
              <a:rPr lang="en-US" dirty="0" smtClean="0"/>
              <a:t>Particles generated by particle filter</a:t>
            </a:r>
          </a:p>
          <a:p>
            <a:pPr lvl="1"/>
            <a:r>
              <a:rPr lang="en-US" dirty="0" smtClean="0"/>
              <a:t>Robust sparse coding of particles – Huber loss function used in optimization problem</a:t>
            </a:r>
          </a:p>
          <a:p>
            <a:r>
              <a:rPr lang="en-US" dirty="0" smtClean="0"/>
              <a:t>Robust template update after processing multiple frames:</a:t>
            </a:r>
          </a:p>
          <a:p>
            <a:pPr lvl="1"/>
            <a:r>
              <a:rPr lang="en-US" dirty="0" smtClean="0"/>
              <a:t>Given tracking results from multiple frames</a:t>
            </a:r>
          </a:p>
          <a:p>
            <a:pPr lvl="1"/>
            <a:r>
              <a:rPr lang="en-US" dirty="0" smtClean="0"/>
              <a:t>Robust dictionary learning of object templates to reflect changes in appearance/viewpoint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91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Robust particle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   :  each column for one particle</a:t>
            </a:r>
          </a:p>
          <a:p>
            <a:r>
              <a:rPr lang="en-US" dirty="0" smtClean="0"/>
              <a:t>Optimization problem: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where the Huber loss function is defined 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476" y="2974664"/>
            <a:ext cx="6335044" cy="13035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249" y="4961816"/>
            <a:ext cx="4499260" cy="14387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809" y="1788134"/>
            <a:ext cx="434500" cy="434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6382" y="5021935"/>
            <a:ext cx="1938245" cy="143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63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Robust template update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   : each column for tracking result of one frame</a:t>
            </a:r>
          </a:p>
          <a:p>
            <a:r>
              <a:rPr lang="en-US" dirty="0" smtClean="0"/>
              <a:t>Optimization problem: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Alternate between optimization </a:t>
            </a:r>
            <a:r>
              <a:rPr lang="en-US" dirty="0" err="1" smtClean="0"/>
              <a:t>w.r.t</a:t>
            </a:r>
            <a:r>
              <a:rPr lang="en-US" dirty="0" smtClean="0"/>
              <a:t>. </a:t>
            </a:r>
            <a:r>
              <a:rPr lang="en-US" b="1" dirty="0" smtClean="0"/>
              <a:t>U</a:t>
            </a:r>
            <a:r>
              <a:rPr lang="en-US" dirty="0" smtClean="0"/>
              <a:t> and </a:t>
            </a:r>
            <a:r>
              <a:rPr lang="en-US" b="1" dirty="0" smtClean="0"/>
              <a:t>V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Optimizaton</a:t>
            </a:r>
            <a:r>
              <a:rPr lang="en-US" dirty="0" smtClean="0"/>
              <a:t> </a:t>
            </a:r>
            <a:r>
              <a:rPr lang="en-US" dirty="0" err="1" smtClean="0"/>
              <a:t>w.r.t</a:t>
            </a:r>
            <a:r>
              <a:rPr lang="en-US" dirty="0" smtClean="0"/>
              <a:t>. </a:t>
            </a:r>
            <a:r>
              <a:rPr lang="en-US" b="1" dirty="0" smtClean="0"/>
              <a:t>U</a:t>
            </a:r>
            <a:r>
              <a:rPr lang="en-US" dirty="0" smtClean="0"/>
              <a:t>: online algorithm based on projected gradient descent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273" y="2952381"/>
            <a:ext cx="6338450" cy="14202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974" y="1804844"/>
            <a:ext cx="440398" cy="46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63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 matrix factorization or dictionary learning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378326" y="3134313"/>
            <a:ext cx="3080653" cy="1891397"/>
          </a:xfrm>
          <a:prstGeom prst="rect">
            <a:avLst/>
          </a:prstGeom>
          <a:solidFill>
            <a:srgbClr val="A0D3FA"/>
          </a:solidFill>
          <a:ln w="127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678659" y="2597706"/>
            <a:ext cx="3080653" cy="33395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763643" y="1885467"/>
            <a:ext cx="357270" cy="189139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>
            <a:off x="5273309" y="4529631"/>
            <a:ext cx="3080653" cy="1891397"/>
            <a:chOff x="5273309" y="4529631"/>
            <a:chExt cx="3080653" cy="1891397"/>
          </a:xfrm>
        </p:grpSpPr>
        <p:sp>
          <p:nvSpPr>
            <p:cNvPr id="9" name="Rectangle 8"/>
            <p:cNvSpPr/>
            <p:nvPr/>
          </p:nvSpPr>
          <p:spPr>
            <a:xfrm>
              <a:off x="5273309" y="4529631"/>
              <a:ext cx="3080653" cy="189139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722966" y="4736071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226669" y="4726351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89976" y="5013851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791963" y="5034942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147176" y="5471051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759110" y="5920670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546418" y="5154393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226050" y="6184941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932432" y="5661841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698818" y="5779643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783659" y="4864754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233455" y="6138482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8156018" y="5763993"/>
              <a:ext cx="72000" cy="72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3756228" y="3647692"/>
            <a:ext cx="4434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=</a:t>
            </a:r>
            <a:endParaRPr lang="en-US" sz="4000" dirty="0"/>
          </a:p>
        </p:txBody>
      </p:sp>
      <p:sp>
        <p:nvSpPr>
          <p:cNvPr id="27" name="TextBox 26"/>
          <p:cNvSpPr txBox="1"/>
          <p:nvPr/>
        </p:nvSpPr>
        <p:spPr>
          <a:xfrm>
            <a:off x="5193396" y="234101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×</a:t>
            </a:r>
            <a:endParaRPr lang="en-US" sz="4000" dirty="0"/>
          </a:p>
        </p:txBody>
      </p:sp>
      <p:sp>
        <p:nvSpPr>
          <p:cNvPr id="28" name="TextBox 27"/>
          <p:cNvSpPr txBox="1"/>
          <p:nvPr/>
        </p:nvSpPr>
        <p:spPr>
          <a:xfrm>
            <a:off x="6601284" y="3587722"/>
            <a:ext cx="4434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+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758759" y="2526364"/>
            <a:ext cx="23789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000090"/>
                </a:solidFill>
              </a:rPr>
              <a:t>o</a:t>
            </a:r>
            <a:r>
              <a:rPr lang="en-US" sz="2800" dirty="0" smtClean="0">
                <a:solidFill>
                  <a:srgbClr val="000090"/>
                </a:solidFill>
              </a:rPr>
              <a:t>riginal matrix</a:t>
            </a:r>
            <a:endParaRPr lang="en-US" sz="2800" dirty="0">
              <a:solidFill>
                <a:srgbClr val="00009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36550" y="1597963"/>
            <a:ext cx="33430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50000"/>
                  </a:schemeClr>
                </a:solidFill>
              </a:rPr>
              <a:t>l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</a:rPr>
              <a:t>ow-rank component</a:t>
            </a:r>
            <a:endParaRPr lang="en-US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004870" y="6019514"/>
            <a:ext cx="30095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50000"/>
                  </a:schemeClr>
                </a:solidFill>
              </a:rPr>
              <a:t>s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</a:rPr>
              <a:t>parse</a:t>
            </a:r>
            <a:r>
              <a:rPr lang="en-US" sz="2800" dirty="0" smtClean="0">
                <a:solidFill>
                  <a:srgbClr val="000090"/>
                </a:solidFill>
              </a:rPr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</a:rPr>
              <a:t>component</a:t>
            </a:r>
          </a:p>
        </p:txBody>
      </p:sp>
    </p:spTree>
    <p:extLst>
      <p:ext uri="{BB962C8B-B14F-4D97-AF65-F5344CB8AC3E}">
        <p14:creationId xmlns:p14="http://schemas.microsoft.com/office/powerpoint/2010/main" val="2605268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25" grpId="0"/>
      <p:bldP spid="27" grpId="0"/>
      <p:bldP spid="28" grpId="0"/>
      <p:bldP spid="29" grpId="0"/>
      <p:bldP spid="30" grpId="0"/>
      <p:bldP spid="3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measure 1:</a:t>
            </a:r>
            <a:br>
              <a:rPr lang="en-US" dirty="0" smtClean="0"/>
            </a:br>
            <a:r>
              <a:rPr lang="en-US" dirty="0" smtClean="0"/>
              <a:t>success 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" dirty="0" smtClean="0"/>
          </a:p>
          <a:p>
            <a:r>
              <a:rPr lang="en-US" dirty="0" smtClean="0"/>
              <a:t>In each frame, successful if: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Success rate  =  percentage of successful frames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067" y="1988658"/>
            <a:ext cx="3089502" cy="820649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589895" y="2908043"/>
            <a:ext cx="2272424" cy="2055290"/>
            <a:chOff x="1938244" y="2707499"/>
            <a:chExt cx="2272424" cy="2055290"/>
          </a:xfrm>
        </p:grpSpPr>
        <p:sp>
          <p:nvSpPr>
            <p:cNvPr id="5" name="Rectangle 4"/>
            <p:cNvSpPr/>
            <p:nvPr/>
          </p:nvSpPr>
          <p:spPr>
            <a:xfrm>
              <a:off x="2756985" y="2824250"/>
              <a:ext cx="1453683" cy="1938539"/>
            </a:xfrm>
            <a:prstGeom prst="rect">
              <a:avLst/>
            </a:prstGeom>
            <a:solidFill>
              <a:srgbClr val="3366FF">
                <a:alpha val="10000"/>
              </a:srgbClr>
            </a:solidFill>
            <a:ln w="25400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8244" y="2707499"/>
              <a:ext cx="751638" cy="450983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3744835" y="3193902"/>
            <a:ext cx="2285073" cy="2103663"/>
            <a:chOff x="3093184" y="2993358"/>
            <a:chExt cx="2285073" cy="2103663"/>
          </a:xfrm>
        </p:grpSpPr>
        <p:sp>
          <p:nvSpPr>
            <p:cNvPr id="6" name="Rectangle 5"/>
            <p:cNvSpPr/>
            <p:nvPr/>
          </p:nvSpPr>
          <p:spPr>
            <a:xfrm>
              <a:off x="3093184" y="2993358"/>
              <a:ext cx="1453683" cy="1938539"/>
            </a:xfrm>
            <a:prstGeom prst="rect">
              <a:avLst/>
            </a:prstGeom>
            <a:solidFill>
              <a:schemeClr val="accent6">
                <a:lumMod val="50000"/>
                <a:alpha val="10000"/>
              </a:schemeClr>
            </a:solidFill>
            <a:ln w="25400">
              <a:solidFill>
                <a:schemeClr val="accent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65552" y="4605501"/>
              <a:ext cx="712705" cy="4915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5547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measure 2:</a:t>
            </a:r>
            <a:br>
              <a:rPr lang="en-US" dirty="0" smtClean="0"/>
            </a:br>
            <a:r>
              <a:rPr lang="en-US" dirty="0" smtClean="0"/>
              <a:t>central-pixel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Central-pixel </a:t>
            </a:r>
            <a:r>
              <a:rPr lang="en-US" dirty="0" smtClean="0"/>
              <a:t>error: distance between centers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2255715" y="2707499"/>
            <a:ext cx="2272424" cy="2055290"/>
            <a:chOff x="1938244" y="2707499"/>
            <a:chExt cx="2272424" cy="2055290"/>
          </a:xfrm>
        </p:grpSpPr>
        <p:sp>
          <p:nvSpPr>
            <p:cNvPr id="5" name="Rectangle 4"/>
            <p:cNvSpPr/>
            <p:nvPr/>
          </p:nvSpPr>
          <p:spPr>
            <a:xfrm>
              <a:off x="2756985" y="2824250"/>
              <a:ext cx="1453683" cy="1938539"/>
            </a:xfrm>
            <a:prstGeom prst="rect">
              <a:avLst/>
            </a:prstGeom>
            <a:solidFill>
              <a:srgbClr val="3366FF">
                <a:alpha val="10000"/>
              </a:srgbClr>
            </a:solidFill>
            <a:ln w="25400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8244" y="2707499"/>
              <a:ext cx="751638" cy="450983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4112433" y="3043493"/>
            <a:ext cx="2285073" cy="2103663"/>
            <a:chOff x="3093184" y="2993358"/>
            <a:chExt cx="2285073" cy="2103663"/>
          </a:xfrm>
        </p:grpSpPr>
        <p:sp>
          <p:nvSpPr>
            <p:cNvPr id="8" name="Rectangle 7"/>
            <p:cNvSpPr/>
            <p:nvPr/>
          </p:nvSpPr>
          <p:spPr>
            <a:xfrm>
              <a:off x="3093184" y="2993358"/>
              <a:ext cx="1453683" cy="1938539"/>
            </a:xfrm>
            <a:prstGeom prst="rect">
              <a:avLst/>
            </a:prstGeom>
            <a:solidFill>
              <a:schemeClr val="accent6">
                <a:lumMod val="50000"/>
                <a:alpha val="10000"/>
              </a:schemeClr>
            </a:solidFill>
            <a:ln w="25400">
              <a:solidFill>
                <a:schemeClr val="accent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5552" y="4605501"/>
              <a:ext cx="712705" cy="491520"/>
            </a:xfrm>
            <a:prstGeom prst="rect">
              <a:avLst/>
            </a:prstGeom>
          </p:spPr>
        </p:pic>
      </p:grpSp>
      <p:grpSp>
        <p:nvGrpSpPr>
          <p:cNvPr id="20" name="Group 19"/>
          <p:cNvGrpSpPr/>
          <p:nvPr/>
        </p:nvGrpSpPr>
        <p:grpSpPr>
          <a:xfrm>
            <a:off x="3761544" y="3762095"/>
            <a:ext cx="1122648" cy="287253"/>
            <a:chOff x="3444073" y="3762095"/>
            <a:chExt cx="1122648" cy="287253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3480073" y="3800671"/>
              <a:ext cx="1014648" cy="195965"/>
            </a:xfrm>
            <a:prstGeom prst="line">
              <a:avLst/>
            </a:prstGeom>
            <a:ln w="25400">
              <a:solidFill>
                <a:srgbClr val="8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/>
            <p:cNvSpPr/>
            <p:nvPr/>
          </p:nvSpPr>
          <p:spPr>
            <a:xfrm>
              <a:off x="4494721" y="3977348"/>
              <a:ext cx="72000" cy="72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3444073" y="3762095"/>
              <a:ext cx="72000" cy="72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731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solving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102794" y="3375737"/>
            <a:ext cx="2355969" cy="1236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5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0000FF"/>
                </a:solidFill>
              </a:rPr>
              <a:t>Problems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5632952" y="3377729"/>
            <a:ext cx="2355969" cy="1236654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5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0000FF"/>
                </a:solidFill>
              </a:rPr>
              <a:t>Solutions</a:t>
            </a:r>
            <a:endParaRPr lang="en-US" sz="2800" dirty="0">
              <a:solidFill>
                <a:srgbClr val="0000FF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422804" y="2356331"/>
            <a:ext cx="4296232" cy="2024089"/>
            <a:chOff x="2422804" y="2172499"/>
            <a:chExt cx="4296232" cy="2024089"/>
          </a:xfrm>
        </p:grpSpPr>
        <p:sp>
          <p:nvSpPr>
            <p:cNvPr id="7" name="Arc 6"/>
            <p:cNvSpPr/>
            <p:nvPr/>
          </p:nvSpPr>
          <p:spPr>
            <a:xfrm>
              <a:off x="2422804" y="2172499"/>
              <a:ext cx="4294213" cy="2022097"/>
            </a:xfrm>
            <a:prstGeom prst="arc">
              <a:avLst/>
            </a:prstGeom>
            <a:ln w="19050"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Arc 7"/>
            <p:cNvSpPr/>
            <p:nvPr/>
          </p:nvSpPr>
          <p:spPr>
            <a:xfrm flipH="1">
              <a:off x="2424823" y="2174491"/>
              <a:ext cx="4294213" cy="2022097"/>
            </a:xfrm>
            <a:prstGeom prst="arc">
              <a:avLst/>
            </a:prstGeom>
            <a:ln w="19050">
              <a:solidFill>
                <a:srgbClr val="0000FF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flipV="1">
            <a:off x="2424823" y="3595011"/>
            <a:ext cx="4296232" cy="2024089"/>
            <a:chOff x="2422804" y="2172499"/>
            <a:chExt cx="4296232" cy="2024089"/>
          </a:xfrm>
        </p:grpSpPr>
        <p:sp>
          <p:nvSpPr>
            <p:cNvPr id="11" name="Arc 10"/>
            <p:cNvSpPr/>
            <p:nvPr/>
          </p:nvSpPr>
          <p:spPr>
            <a:xfrm>
              <a:off x="2422804" y="2172499"/>
              <a:ext cx="4294213" cy="2022097"/>
            </a:xfrm>
            <a:prstGeom prst="arc">
              <a:avLst/>
            </a:prstGeom>
            <a:ln w="19050">
              <a:solidFill>
                <a:srgbClr val="0000FF"/>
              </a:solidFill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Arc 11"/>
            <p:cNvSpPr/>
            <p:nvPr/>
          </p:nvSpPr>
          <p:spPr>
            <a:xfrm flipH="1">
              <a:off x="2424823" y="2174491"/>
              <a:ext cx="4294213" cy="2022097"/>
            </a:xfrm>
            <a:prstGeom prst="arc">
              <a:avLst/>
            </a:prstGeom>
            <a:ln w="19050"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8182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Comparison:</a:t>
            </a:r>
            <a:br>
              <a:rPr lang="en-US" dirty="0" smtClean="0"/>
            </a:br>
            <a:r>
              <a:rPr lang="en-US" dirty="0" smtClean="0"/>
              <a:t>success rate in %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3892" b="38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39674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smtClean="0"/>
              <a:t>Comparison:</a:t>
            </a:r>
            <a:br>
              <a:rPr lang="en-US" sz="3400" dirty="0" smtClean="0"/>
            </a:br>
            <a:r>
              <a:rPr lang="en-US" sz="3400" dirty="0" smtClean="0"/>
              <a:t>central-pixel error </a:t>
            </a:r>
            <a:r>
              <a:rPr lang="en-US" sz="3400" dirty="0"/>
              <a:t>in </a:t>
            </a:r>
            <a:r>
              <a:rPr lang="en-US" sz="3400" dirty="0" smtClean="0"/>
              <a:t>pixels</a:t>
            </a:r>
            <a:endParaRPr lang="en-US" sz="3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4674" b="46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85547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95" y="1693775"/>
            <a:ext cx="8595284" cy="485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856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 smtClean="0"/>
              <a:t>Tracker 2: deep learning tracker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60079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Motivations for DLT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Feature representation based on sparse coding and dictionary learning is linear</a:t>
            </a:r>
          </a:p>
          <a:p>
            <a:r>
              <a:rPr lang="en-US" dirty="0" smtClean="0"/>
              <a:t>Now change the focus to learning more powerful features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91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Offline learning of generic image features from auxiliary image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million 32 x 32 images from Tiny Images dataset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Learn features using a deep neural network called stacked </a:t>
            </a:r>
            <a:r>
              <a:rPr lang="en-US" dirty="0" err="1" smtClean="0"/>
              <a:t>denoising</a:t>
            </a:r>
            <a:r>
              <a:rPr lang="en-US" dirty="0" smtClean="0"/>
              <a:t> </a:t>
            </a:r>
            <a:r>
              <a:rPr lang="en-US" dirty="0" err="1" smtClean="0"/>
              <a:t>autoencoder</a:t>
            </a:r>
            <a:r>
              <a:rPr lang="en-US" dirty="0" smtClean="0"/>
              <a:t> (SDAE)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250" y="2598169"/>
            <a:ext cx="5300033" cy="193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1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Denoising</a:t>
            </a:r>
            <a:r>
              <a:rPr lang="en-US" dirty="0" smtClean="0"/>
              <a:t> </a:t>
            </a:r>
            <a:r>
              <a:rPr lang="en-US" dirty="0" err="1" smtClean="0"/>
              <a:t>autoencoder</a:t>
            </a:r>
            <a:r>
              <a:rPr lang="en-US" dirty="0" smtClean="0"/>
              <a:t> (DAE)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162" y="1761564"/>
            <a:ext cx="4354210" cy="4388283"/>
          </a:xfrm>
        </p:spPr>
        <p:txBody>
          <a:bodyPr/>
          <a:lstStyle/>
          <a:p>
            <a:r>
              <a:rPr lang="en-US" dirty="0" smtClean="0"/>
              <a:t>Optimization problem: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Sparsity</a:t>
            </a:r>
            <a:r>
              <a:rPr lang="en-US" dirty="0" smtClean="0"/>
              <a:t> constraints imposed to facilitate learning meaningful features</a:t>
            </a:r>
            <a:endParaRPr lang="en-US" dirty="0"/>
          </a:p>
        </p:txBody>
      </p:sp>
      <p:pic>
        <p:nvPicPr>
          <p:cNvPr id="5" name="Picture 4" descr="da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88" y="3143335"/>
            <a:ext cx="3191420" cy="34047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519" y="2270059"/>
            <a:ext cx="6276621" cy="10722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0275" y="3392246"/>
            <a:ext cx="2589528" cy="95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1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Stacked </a:t>
            </a:r>
            <a:r>
              <a:rPr lang="en-US" dirty="0" err="1" smtClean="0"/>
              <a:t>denoising</a:t>
            </a:r>
            <a:r>
              <a:rPr lang="en-US" dirty="0" smtClean="0"/>
              <a:t> </a:t>
            </a:r>
            <a:r>
              <a:rPr lang="en-US" dirty="0" err="1"/>
              <a:t>autoencoder</a:t>
            </a:r>
            <a:r>
              <a:rPr lang="en-US" dirty="0"/>
              <a:t> </a:t>
            </a:r>
            <a:r>
              <a:rPr lang="en-US" dirty="0" smtClean="0"/>
              <a:t>(SDAE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163" y="1761565"/>
            <a:ext cx="4437754" cy="4289611"/>
          </a:xfrm>
        </p:spPr>
        <p:txBody>
          <a:bodyPr/>
          <a:lstStyle/>
          <a:p>
            <a:r>
              <a:rPr lang="en-US" dirty="0" smtClean="0"/>
              <a:t>Layer-by-layer </a:t>
            </a:r>
            <a:r>
              <a:rPr lang="en-US" dirty="0" err="1" smtClean="0"/>
              <a:t>pretraining</a:t>
            </a:r>
            <a:r>
              <a:rPr lang="en-US" dirty="0" smtClean="0"/>
              <a:t> of DAEs</a:t>
            </a:r>
          </a:p>
          <a:p>
            <a:r>
              <a:rPr lang="en-US" dirty="0" err="1" smtClean="0"/>
              <a:t>Overcomplete</a:t>
            </a:r>
            <a:r>
              <a:rPr lang="en-US" dirty="0" smtClean="0"/>
              <a:t> filters in first layer of SDAE</a:t>
            </a:r>
          </a:p>
          <a:p>
            <a:r>
              <a:rPr lang="en-US" dirty="0" smtClean="0"/>
              <a:t>Fine-tuning of entire SDAE</a:t>
            </a:r>
          </a:p>
          <a:p>
            <a:r>
              <a:rPr lang="en-US" dirty="0" smtClean="0"/>
              <a:t>Encoder part of SDAE will be used for feature extraction in online tracking</a:t>
            </a:r>
            <a:endParaRPr lang="en-US" dirty="0"/>
          </a:p>
        </p:txBody>
      </p:sp>
      <p:pic>
        <p:nvPicPr>
          <p:cNvPr id="4" name="Picture 3" descr="sda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716" y="1855944"/>
            <a:ext cx="3110227" cy="462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1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filters in first layer of SDAE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686475" y="2690560"/>
            <a:ext cx="5524357" cy="2038807"/>
            <a:chOff x="1686475" y="2690560"/>
            <a:chExt cx="5524357" cy="203880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86475" y="2690560"/>
              <a:ext cx="5524357" cy="65175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4762" y="4104154"/>
              <a:ext cx="4939183" cy="625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4031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nline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162" y="1761565"/>
            <a:ext cx="4070157" cy="428961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Particles drawn according to particle filter approach</a:t>
            </a:r>
          </a:p>
          <a:p>
            <a:r>
              <a:rPr lang="en-US" dirty="0" smtClean="0"/>
              <a:t>Deep neural network:</a:t>
            </a:r>
          </a:p>
          <a:p>
            <a:pPr lvl="1"/>
            <a:r>
              <a:rPr lang="en-US" dirty="0" smtClean="0"/>
              <a:t>Encoder of SDAE + sigmoid layer</a:t>
            </a:r>
          </a:p>
          <a:p>
            <a:pPr lvl="1"/>
            <a:r>
              <a:rPr lang="en-US" dirty="0" smtClean="0"/>
              <a:t>Confidence of each particle computed via forward pass through network</a:t>
            </a:r>
          </a:p>
          <a:p>
            <a:pPr lvl="1"/>
            <a:r>
              <a:rPr lang="en-US" dirty="0" smtClean="0"/>
              <a:t>Very low computational cost</a:t>
            </a:r>
          </a:p>
        </p:txBody>
      </p:sp>
      <p:pic>
        <p:nvPicPr>
          <p:cNvPr id="4" name="Picture 3" descr="classifica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145" y="1864793"/>
            <a:ext cx="3314445" cy="450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1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/>
              <a:t>Video</a:t>
            </a:r>
            <a:r>
              <a:rPr lang="en-US" dirty="0" smtClean="0"/>
              <a:t> data explosion</a:t>
            </a:r>
            <a:br>
              <a:rPr lang="en-US" dirty="0" smtClean="0"/>
            </a:br>
            <a:r>
              <a:rPr lang="en-US" dirty="0" smtClean="0"/>
              <a:t>(“big video data”)</a:t>
            </a:r>
            <a:endParaRPr lang="en-US" dirty="0"/>
          </a:p>
        </p:txBody>
      </p:sp>
      <p:pic>
        <p:nvPicPr>
          <p:cNvPr id="4" name="Picture 3" descr="fig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591" y="1688600"/>
            <a:ext cx="6327595" cy="4968827"/>
          </a:xfrm>
          <a:prstGeom prst="rect">
            <a:avLst/>
          </a:prstGeom>
        </p:spPr>
      </p:pic>
      <p:pic>
        <p:nvPicPr>
          <p:cNvPr id="6" name="Picture 5" descr="fig2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83" y="2721269"/>
            <a:ext cx="8546146" cy="2391438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2963579" y="2902697"/>
            <a:ext cx="1330588" cy="5593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21130" y="4597155"/>
            <a:ext cx="1389870" cy="5593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6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Comparison:</a:t>
            </a:r>
            <a:br>
              <a:rPr lang="en-US" dirty="0" smtClean="0"/>
            </a:br>
            <a:r>
              <a:rPr lang="en-US" dirty="0" smtClean="0"/>
              <a:t>success rate &amp; central-pixel error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89" y="2490035"/>
            <a:ext cx="8723424" cy="290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69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042" y="1415274"/>
            <a:ext cx="4778775" cy="5266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04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&amp; cons of the 2 trackers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RNNDL tracker  &gt;  DL tracker:</a:t>
            </a:r>
          </a:p>
          <a:p>
            <a:pPr lvl="1"/>
            <a:r>
              <a:rPr lang="en-US" dirty="0" smtClean="0"/>
              <a:t>Slightly more accurate</a:t>
            </a:r>
          </a:p>
          <a:p>
            <a:r>
              <a:rPr lang="en-US" dirty="0" smtClean="0"/>
              <a:t>DL tracker  &gt;  RNNDL tracker:</a:t>
            </a:r>
          </a:p>
          <a:p>
            <a:pPr lvl="1"/>
            <a:r>
              <a:rPr lang="en-US" dirty="0" smtClean="0"/>
              <a:t>More efficient during tracking</a:t>
            </a:r>
          </a:p>
        </p:txBody>
      </p:sp>
    </p:spTree>
    <p:extLst>
      <p:ext uri="{BB962C8B-B14F-4D97-AF65-F5344CB8AC3E}">
        <p14:creationId xmlns:p14="http://schemas.microsoft.com/office/powerpoint/2010/main" val="309291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Naiyan</a:t>
            </a:r>
            <a:r>
              <a:rPr lang="en-US" dirty="0" smtClean="0"/>
              <a:t> </a:t>
            </a:r>
            <a:r>
              <a:rPr lang="en-US" dirty="0"/>
              <a:t>Wang, </a:t>
            </a:r>
            <a:r>
              <a:rPr lang="en-US" dirty="0" err="1"/>
              <a:t>Jingdong</a:t>
            </a:r>
            <a:r>
              <a:rPr lang="en-US" dirty="0"/>
              <a:t> Wang, and Dit-Yan Yeung. </a:t>
            </a:r>
            <a:r>
              <a:rPr lang="en-US" dirty="0" smtClean="0"/>
              <a:t> Online </a:t>
            </a:r>
            <a:r>
              <a:rPr lang="en-US" dirty="0"/>
              <a:t>robust non-negative dictionary learning for visual tracking. </a:t>
            </a:r>
            <a:r>
              <a:rPr lang="en-US" dirty="0" smtClean="0"/>
              <a:t> To </a:t>
            </a:r>
            <a:r>
              <a:rPr lang="en-US" dirty="0"/>
              <a:t>appear in </a:t>
            </a:r>
            <a:r>
              <a:rPr lang="en-US" dirty="0" smtClean="0"/>
              <a:t>ICCV </a:t>
            </a:r>
            <a:r>
              <a:rPr lang="en-US" dirty="0"/>
              <a:t>2013</a:t>
            </a:r>
            <a:r>
              <a:rPr lang="en-US" dirty="0" smtClean="0"/>
              <a:t>.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http://winsty.net/</a:t>
            </a:r>
            <a:r>
              <a:rPr lang="en-US" dirty="0" smtClean="0">
                <a:hlinkClick r:id="rId2"/>
              </a:rPr>
              <a:t>onndl.html</a:t>
            </a:r>
            <a:endParaRPr lang="en-US" dirty="0" smtClean="0"/>
          </a:p>
          <a:p>
            <a:r>
              <a:rPr lang="en-US" dirty="0" err="1"/>
              <a:t>Naiyan</a:t>
            </a:r>
            <a:r>
              <a:rPr lang="en-US" dirty="0"/>
              <a:t> Wang and Dit-Yan Yeung.  Learning a deep compact image representation for visual tracking. To appear in NIPS 2013</a:t>
            </a:r>
            <a:r>
              <a:rPr lang="en-US" dirty="0" smtClean="0"/>
              <a:t>.</a:t>
            </a: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http://winsty.net/</a:t>
            </a:r>
            <a:r>
              <a:rPr lang="en-US" dirty="0" smtClean="0">
                <a:hlinkClick r:id="rId3"/>
              </a:rPr>
              <a:t>dlt.html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92910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iauKai"/>
                <a:ea typeface="BiauKai"/>
                <a:cs typeface="BiauKai"/>
              </a:rPr>
              <a:t>謝謝 / </a:t>
            </a:r>
            <a:r>
              <a:rPr lang="zh-TW" altLang="en-US" dirty="0" smtClean="0">
                <a:latin typeface="华文楷体"/>
                <a:ea typeface="华文楷体"/>
                <a:cs typeface="华文楷体"/>
              </a:rPr>
              <a:t>谢谢</a:t>
            </a:r>
            <a:r>
              <a:rPr lang="en-US" dirty="0" smtClean="0"/>
              <a:t> </a:t>
            </a:r>
            <a:r>
              <a:rPr lang="en-US" dirty="0">
                <a:latin typeface="BiauKai"/>
                <a:ea typeface="BiauKai"/>
                <a:cs typeface="BiauKai"/>
              </a:rPr>
              <a:t>/</a:t>
            </a:r>
            <a:r>
              <a:rPr lang="en-US" dirty="0" smtClean="0"/>
              <a:t>  </a:t>
            </a:r>
            <a:r>
              <a:rPr lang="en-US" dirty="0" err="1" smtClean="0"/>
              <a:t>xie</a:t>
            </a:r>
            <a:r>
              <a:rPr lang="en-US" dirty="0" smtClean="0"/>
              <a:t> </a:t>
            </a:r>
            <a:r>
              <a:rPr lang="en-US" dirty="0" err="1" smtClean="0"/>
              <a:t>xie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444" y="2050889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587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atega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81" y="1874071"/>
            <a:ext cx="6046308" cy="45347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data </a:t>
            </a:r>
            <a:r>
              <a:rPr lang="en-US" dirty="0" smtClean="0"/>
              <a:t>explosion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/>
              <a:t>“big video data”)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00910" y="2928056"/>
            <a:ext cx="47314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800000"/>
                </a:solidFill>
              </a:rPr>
              <a:t>Video data mining as</a:t>
            </a:r>
          </a:p>
          <a:p>
            <a:pPr algn="ctr"/>
            <a:r>
              <a:rPr lang="en-US" sz="4000" b="1" dirty="0" smtClean="0">
                <a:solidFill>
                  <a:srgbClr val="800000"/>
                </a:solidFill>
              </a:rPr>
              <a:t>the grand challenge</a:t>
            </a:r>
            <a:endParaRPr lang="en-US" sz="4000" b="1" dirty="0">
              <a:solidFill>
                <a:srgbClr val="800000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516282" y="2014379"/>
            <a:ext cx="2230339" cy="774477"/>
            <a:chOff x="179512" y="2060848"/>
            <a:chExt cx="2230339" cy="774477"/>
          </a:xfrm>
        </p:grpSpPr>
        <p:sp>
          <p:nvSpPr>
            <p:cNvPr id="5" name="TextBox 4"/>
            <p:cNvSpPr txBox="1"/>
            <p:nvPr/>
          </p:nvSpPr>
          <p:spPr>
            <a:xfrm>
              <a:off x="447517" y="2091834"/>
              <a:ext cx="16997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0090"/>
                  </a:solidFill>
                </a:rPr>
                <a:t>v</a:t>
              </a:r>
              <a:r>
                <a:rPr lang="en-US" dirty="0" smtClean="0">
                  <a:solidFill>
                    <a:srgbClr val="000090"/>
                  </a:solidFill>
                </a:rPr>
                <a:t>ideo data</a:t>
              </a:r>
            </a:p>
            <a:p>
              <a:pPr algn="ctr"/>
              <a:r>
                <a:rPr lang="en-US" dirty="0" smtClean="0">
                  <a:solidFill>
                    <a:srgbClr val="000090"/>
                  </a:solidFill>
                </a:rPr>
                <a:t>generation rate</a:t>
              </a:r>
              <a:endParaRPr lang="en-US" dirty="0">
                <a:solidFill>
                  <a:srgbClr val="000090"/>
                </a:solidFill>
              </a:endParaRPr>
            </a:p>
          </p:txBody>
        </p:sp>
        <p:sp>
          <p:nvSpPr>
            <p:cNvPr id="15" name="Oval Callout 14"/>
            <p:cNvSpPr/>
            <p:nvPr/>
          </p:nvSpPr>
          <p:spPr>
            <a:xfrm>
              <a:off x="179512" y="2060848"/>
              <a:ext cx="2230339" cy="774477"/>
            </a:xfrm>
            <a:prstGeom prst="wedgeEllipseCallout">
              <a:avLst>
                <a:gd name="adj1" fmla="val 51625"/>
                <a:gd name="adj2" fmla="val 73153"/>
              </a:avLst>
            </a:prstGeom>
            <a:noFill/>
            <a:ln w="3175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465342" y="4180423"/>
            <a:ext cx="2230339" cy="774477"/>
            <a:chOff x="179512" y="2060848"/>
            <a:chExt cx="2230339" cy="774477"/>
          </a:xfrm>
        </p:grpSpPr>
        <p:sp>
          <p:nvSpPr>
            <p:cNvPr id="18" name="TextBox 17"/>
            <p:cNvSpPr txBox="1"/>
            <p:nvPr/>
          </p:nvSpPr>
          <p:spPr>
            <a:xfrm>
              <a:off x="604130" y="2091834"/>
              <a:ext cx="13865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0090"/>
                  </a:solidFill>
                </a:rPr>
                <a:t>v</a:t>
              </a:r>
              <a:r>
                <a:rPr lang="en-US" dirty="0" smtClean="0">
                  <a:solidFill>
                    <a:srgbClr val="000090"/>
                  </a:solidFill>
                </a:rPr>
                <a:t>ideo data</a:t>
              </a:r>
            </a:p>
            <a:p>
              <a:pPr algn="ctr"/>
              <a:r>
                <a:rPr lang="en-US" dirty="0">
                  <a:solidFill>
                    <a:srgbClr val="000090"/>
                  </a:solidFill>
                </a:rPr>
                <a:t>a</a:t>
              </a:r>
              <a:r>
                <a:rPr lang="en-US" dirty="0" smtClean="0">
                  <a:solidFill>
                    <a:srgbClr val="000090"/>
                  </a:solidFill>
                </a:rPr>
                <a:t>nalysis rate</a:t>
              </a:r>
              <a:endParaRPr lang="en-US" dirty="0">
                <a:solidFill>
                  <a:srgbClr val="000090"/>
                </a:solidFill>
              </a:endParaRPr>
            </a:p>
          </p:txBody>
        </p:sp>
        <p:sp>
          <p:nvSpPr>
            <p:cNvPr id="19" name="Oval Callout 18"/>
            <p:cNvSpPr/>
            <p:nvPr/>
          </p:nvSpPr>
          <p:spPr>
            <a:xfrm>
              <a:off x="179512" y="2060848"/>
              <a:ext cx="2230339" cy="774477"/>
            </a:xfrm>
            <a:prstGeom prst="wedgeEllipseCallout">
              <a:avLst>
                <a:gd name="adj1" fmla="val -24069"/>
                <a:gd name="adj2" fmla="val 109153"/>
              </a:avLst>
            </a:prstGeom>
            <a:noFill/>
            <a:ln w="3175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04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tracking</a:t>
            </a:r>
            <a:endParaRPr lang="en-US" dirty="0"/>
          </a:p>
        </p:txBody>
      </p:sp>
      <p:pic>
        <p:nvPicPr>
          <p:cNvPr id="4" name="skating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6325" y="1762125"/>
            <a:ext cx="7002463" cy="4289425"/>
          </a:xfrm>
        </p:spPr>
      </p:pic>
    </p:spTree>
    <p:extLst>
      <p:ext uri="{BB962C8B-B14F-4D97-AF65-F5344CB8AC3E}">
        <p14:creationId xmlns:p14="http://schemas.microsoft.com/office/powerpoint/2010/main" val="2605268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 smtClean="0"/>
              <a:t>State-space approach to modeling of dynamical systems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85547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State-space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162" y="1761565"/>
            <a:ext cx="7570787" cy="4638956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State transition model:</a:t>
            </a:r>
          </a:p>
          <a:p>
            <a:r>
              <a:rPr lang="en-US" dirty="0" smtClean="0"/>
              <a:t>Observation model:</a:t>
            </a:r>
            <a:endParaRPr lang="en-US" dirty="0"/>
          </a:p>
        </p:txBody>
      </p:sp>
      <p:sp>
        <p:nvSpPr>
          <p:cNvPr id="58" name="Oval 57"/>
          <p:cNvSpPr/>
          <p:nvPr/>
        </p:nvSpPr>
        <p:spPr>
          <a:xfrm>
            <a:off x="5898277" y="1955251"/>
            <a:ext cx="868868" cy="2840962"/>
          </a:xfrm>
          <a:prstGeom prst="ellipse">
            <a:avLst/>
          </a:prstGeom>
          <a:noFill/>
          <a:ln w="19050">
            <a:solidFill>
              <a:srgbClr val="8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895737" y="3526134"/>
            <a:ext cx="1854699" cy="1336925"/>
          </a:xfrm>
          <a:prstGeom prst="ellipse">
            <a:avLst/>
          </a:prstGeom>
          <a:noFill/>
          <a:ln w="19050">
            <a:solidFill>
              <a:srgbClr val="8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049" y="5148591"/>
            <a:ext cx="1420265" cy="523256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9728" y="5812745"/>
            <a:ext cx="1165895" cy="52093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687088" y="1704579"/>
            <a:ext cx="7309909" cy="3209640"/>
            <a:chOff x="687088" y="1704579"/>
            <a:chExt cx="7309909" cy="3209640"/>
          </a:xfrm>
        </p:grpSpPr>
        <p:grpSp>
          <p:nvGrpSpPr>
            <p:cNvPr id="55" name="Group 54"/>
            <p:cNvGrpSpPr/>
            <p:nvPr/>
          </p:nvGrpSpPr>
          <p:grpSpPr>
            <a:xfrm>
              <a:off x="1416662" y="2048640"/>
              <a:ext cx="6580335" cy="2647762"/>
              <a:chOff x="1366535" y="1881520"/>
              <a:chExt cx="6580335" cy="2647762"/>
            </a:xfrm>
          </p:grpSpPr>
          <p:grpSp>
            <p:nvGrpSpPr>
              <p:cNvPr id="46" name="Group 45"/>
              <p:cNvGrpSpPr/>
              <p:nvPr/>
            </p:nvGrpSpPr>
            <p:grpSpPr>
              <a:xfrm>
                <a:off x="1386847" y="2441860"/>
                <a:ext cx="6560023" cy="1603832"/>
                <a:chOff x="1386847" y="2174468"/>
                <a:chExt cx="6560023" cy="1603832"/>
              </a:xfrm>
            </p:grpSpPr>
            <p:grpSp>
              <p:nvGrpSpPr>
                <p:cNvPr id="14" name="Group 13"/>
                <p:cNvGrpSpPr/>
                <p:nvPr/>
              </p:nvGrpSpPr>
              <p:grpSpPr>
                <a:xfrm>
                  <a:off x="1386847" y="2174468"/>
                  <a:ext cx="952413" cy="1599848"/>
                  <a:chOff x="1470392" y="1940500"/>
                  <a:chExt cx="952413" cy="1599848"/>
                </a:xfrm>
              </p:grpSpPr>
              <p:sp>
                <p:nvSpPr>
                  <p:cNvPr id="5" name="Oval 4"/>
                  <p:cNvSpPr/>
                  <p:nvPr/>
                </p:nvSpPr>
                <p:spPr>
                  <a:xfrm>
                    <a:off x="1470392" y="3108348"/>
                    <a:ext cx="432000" cy="432000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" name="Oval 5"/>
                  <p:cNvSpPr/>
                  <p:nvPr/>
                </p:nvSpPr>
                <p:spPr>
                  <a:xfrm>
                    <a:off x="1472411" y="1940500"/>
                    <a:ext cx="432000" cy="432000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" name="Straight Arrow Connector 7"/>
                  <p:cNvCxnSpPr>
                    <a:stCxn id="5" idx="0"/>
                    <a:endCxn id="6" idx="4"/>
                  </p:cNvCxnSpPr>
                  <p:nvPr/>
                </p:nvCxnSpPr>
                <p:spPr>
                  <a:xfrm flipV="1">
                    <a:off x="1686392" y="2372500"/>
                    <a:ext cx="2019" cy="735848"/>
                  </a:xfrm>
                  <a:prstGeom prst="straightConnector1">
                    <a:avLst/>
                  </a:prstGeom>
                  <a:ln w="9525">
                    <a:solidFill>
                      <a:schemeClr val="tx1">
                        <a:alpha val="70000"/>
                      </a:schemeClr>
                    </a:solidFill>
                    <a:tailEnd type="arrow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Straight Arrow Connector 9"/>
                  <p:cNvCxnSpPr>
                    <a:stCxn id="5" idx="6"/>
                  </p:cNvCxnSpPr>
                  <p:nvPr/>
                </p:nvCxnSpPr>
                <p:spPr>
                  <a:xfrm>
                    <a:off x="1902392" y="3324348"/>
                    <a:ext cx="520413" cy="1249"/>
                  </a:xfrm>
                  <a:prstGeom prst="straightConnector1">
                    <a:avLst/>
                  </a:prstGeom>
                  <a:ln w="9525">
                    <a:solidFill>
                      <a:schemeClr val="tx1">
                        <a:alpha val="70000"/>
                      </a:schemeClr>
                    </a:solidFill>
                    <a:tailEnd type="arrow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0" name="Group 19"/>
                <p:cNvGrpSpPr/>
                <p:nvPr/>
              </p:nvGrpSpPr>
              <p:grpSpPr>
                <a:xfrm>
                  <a:off x="2341279" y="2176460"/>
                  <a:ext cx="952413" cy="1599848"/>
                  <a:chOff x="1470392" y="1940500"/>
                  <a:chExt cx="952413" cy="1599848"/>
                </a:xfrm>
              </p:grpSpPr>
              <p:sp>
                <p:nvSpPr>
                  <p:cNvPr id="21" name="Oval 20"/>
                  <p:cNvSpPr/>
                  <p:nvPr/>
                </p:nvSpPr>
                <p:spPr>
                  <a:xfrm>
                    <a:off x="1470392" y="3108348"/>
                    <a:ext cx="432000" cy="432000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Oval 21"/>
                  <p:cNvSpPr/>
                  <p:nvPr/>
                </p:nvSpPr>
                <p:spPr>
                  <a:xfrm>
                    <a:off x="1472411" y="1940500"/>
                    <a:ext cx="432000" cy="432000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3" name="Straight Arrow Connector 22"/>
                  <p:cNvCxnSpPr>
                    <a:stCxn id="21" idx="0"/>
                    <a:endCxn id="22" idx="4"/>
                  </p:cNvCxnSpPr>
                  <p:nvPr/>
                </p:nvCxnSpPr>
                <p:spPr>
                  <a:xfrm flipV="1">
                    <a:off x="1686392" y="2372500"/>
                    <a:ext cx="2019" cy="735848"/>
                  </a:xfrm>
                  <a:prstGeom prst="straightConnector1">
                    <a:avLst/>
                  </a:prstGeom>
                  <a:ln w="9525">
                    <a:solidFill>
                      <a:schemeClr val="tx1">
                        <a:alpha val="70000"/>
                      </a:schemeClr>
                    </a:solidFill>
                    <a:tailEnd type="arrow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Arrow Connector 23"/>
                  <p:cNvCxnSpPr>
                    <a:stCxn id="21" idx="6"/>
                  </p:cNvCxnSpPr>
                  <p:nvPr/>
                </p:nvCxnSpPr>
                <p:spPr>
                  <a:xfrm>
                    <a:off x="1902392" y="3324348"/>
                    <a:ext cx="520413" cy="1249"/>
                  </a:xfrm>
                  <a:prstGeom prst="straightConnector1">
                    <a:avLst/>
                  </a:prstGeom>
                  <a:ln w="9525">
                    <a:solidFill>
                      <a:schemeClr val="tx1">
                        <a:alpha val="70000"/>
                      </a:schemeClr>
                    </a:solidFill>
                    <a:tailEnd type="arrow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Group 24"/>
                <p:cNvGrpSpPr/>
                <p:nvPr/>
              </p:nvGrpSpPr>
              <p:grpSpPr>
                <a:xfrm>
                  <a:off x="5114973" y="2176460"/>
                  <a:ext cx="952413" cy="1599848"/>
                  <a:chOff x="1470392" y="1940500"/>
                  <a:chExt cx="952413" cy="1599848"/>
                </a:xfrm>
              </p:grpSpPr>
              <p:sp>
                <p:nvSpPr>
                  <p:cNvPr id="26" name="Oval 25"/>
                  <p:cNvSpPr/>
                  <p:nvPr/>
                </p:nvSpPr>
                <p:spPr>
                  <a:xfrm>
                    <a:off x="1470392" y="3108348"/>
                    <a:ext cx="432000" cy="432000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" name="Oval 26"/>
                  <p:cNvSpPr/>
                  <p:nvPr/>
                </p:nvSpPr>
                <p:spPr>
                  <a:xfrm>
                    <a:off x="1472411" y="1940500"/>
                    <a:ext cx="432000" cy="432000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8" name="Straight Arrow Connector 27"/>
                  <p:cNvCxnSpPr>
                    <a:stCxn id="26" idx="0"/>
                    <a:endCxn id="27" idx="4"/>
                  </p:cNvCxnSpPr>
                  <p:nvPr/>
                </p:nvCxnSpPr>
                <p:spPr>
                  <a:xfrm flipV="1">
                    <a:off x="1686392" y="2372500"/>
                    <a:ext cx="2019" cy="735848"/>
                  </a:xfrm>
                  <a:prstGeom prst="straightConnector1">
                    <a:avLst/>
                  </a:prstGeom>
                  <a:ln w="9525">
                    <a:solidFill>
                      <a:schemeClr val="tx1">
                        <a:alpha val="70000"/>
                      </a:schemeClr>
                    </a:solidFill>
                    <a:tailEnd type="arrow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Straight Arrow Connector 28"/>
                  <p:cNvCxnSpPr>
                    <a:stCxn id="26" idx="6"/>
                  </p:cNvCxnSpPr>
                  <p:nvPr/>
                </p:nvCxnSpPr>
                <p:spPr>
                  <a:xfrm>
                    <a:off x="1902392" y="3324348"/>
                    <a:ext cx="520413" cy="1249"/>
                  </a:xfrm>
                  <a:prstGeom prst="straightConnector1">
                    <a:avLst/>
                  </a:prstGeom>
                  <a:ln w="9525">
                    <a:solidFill>
                      <a:schemeClr val="tx1">
                        <a:alpha val="70000"/>
                      </a:schemeClr>
                    </a:solidFill>
                    <a:tailEnd type="arrow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" name="Group 29"/>
                <p:cNvGrpSpPr/>
                <p:nvPr/>
              </p:nvGrpSpPr>
              <p:grpSpPr>
                <a:xfrm>
                  <a:off x="6069405" y="2178452"/>
                  <a:ext cx="952413" cy="1599848"/>
                  <a:chOff x="1470392" y="1940500"/>
                  <a:chExt cx="952413" cy="1599848"/>
                </a:xfrm>
              </p:grpSpPr>
              <p:sp>
                <p:nvSpPr>
                  <p:cNvPr id="31" name="Oval 30"/>
                  <p:cNvSpPr/>
                  <p:nvPr/>
                </p:nvSpPr>
                <p:spPr>
                  <a:xfrm>
                    <a:off x="1470392" y="3108348"/>
                    <a:ext cx="432000" cy="432000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" name="Oval 31"/>
                  <p:cNvSpPr/>
                  <p:nvPr/>
                </p:nvSpPr>
                <p:spPr>
                  <a:xfrm>
                    <a:off x="1472411" y="1940500"/>
                    <a:ext cx="432000" cy="432000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3" name="Straight Arrow Connector 32"/>
                  <p:cNvCxnSpPr>
                    <a:stCxn id="31" idx="0"/>
                    <a:endCxn id="32" idx="4"/>
                  </p:cNvCxnSpPr>
                  <p:nvPr/>
                </p:nvCxnSpPr>
                <p:spPr>
                  <a:xfrm flipV="1">
                    <a:off x="1686392" y="2372500"/>
                    <a:ext cx="2019" cy="735848"/>
                  </a:xfrm>
                  <a:prstGeom prst="straightConnector1">
                    <a:avLst/>
                  </a:prstGeom>
                  <a:ln w="9525">
                    <a:solidFill>
                      <a:schemeClr val="tx1">
                        <a:alpha val="70000"/>
                      </a:schemeClr>
                    </a:solidFill>
                    <a:tailEnd type="arrow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Arrow Connector 33"/>
                  <p:cNvCxnSpPr>
                    <a:stCxn id="31" idx="6"/>
                  </p:cNvCxnSpPr>
                  <p:nvPr/>
                </p:nvCxnSpPr>
                <p:spPr>
                  <a:xfrm>
                    <a:off x="1902392" y="3324348"/>
                    <a:ext cx="520413" cy="1249"/>
                  </a:xfrm>
                  <a:prstGeom prst="straightConnector1">
                    <a:avLst/>
                  </a:prstGeom>
                  <a:ln w="9525">
                    <a:solidFill>
                      <a:schemeClr val="tx1">
                        <a:alpha val="70000"/>
                      </a:schemeClr>
                    </a:solidFill>
                    <a:tailEnd type="arrow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9" name="Straight Arrow Connector 38"/>
                <p:cNvCxnSpPr/>
                <p:nvPr/>
              </p:nvCxnSpPr>
              <p:spPr>
                <a:xfrm>
                  <a:off x="4596579" y="3562300"/>
                  <a:ext cx="520413" cy="1249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2" name="Group 41"/>
                <p:cNvGrpSpPr/>
                <p:nvPr/>
              </p:nvGrpSpPr>
              <p:grpSpPr>
                <a:xfrm>
                  <a:off x="3696312" y="2413156"/>
                  <a:ext cx="522432" cy="1152385"/>
                  <a:chOff x="3696312" y="2413156"/>
                  <a:chExt cx="522432" cy="1152385"/>
                </a:xfrm>
              </p:grpSpPr>
              <p:cxnSp>
                <p:nvCxnSpPr>
                  <p:cNvPr id="40" name="Straight Arrow Connector 39"/>
                  <p:cNvCxnSpPr/>
                  <p:nvPr/>
                </p:nvCxnSpPr>
                <p:spPr>
                  <a:xfrm>
                    <a:off x="3696312" y="3564292"/>
                    <a:ext cx="520413" cy="1249"/>
                  </a:xfrm>
                  <a:prstGeom prst="straightConnector1">
                    <a:avLst/>
                  </a:prstGeom>
                  <a:ln w="25400" cap="rnd">
                    <a:solidFill>
                      <a:schemeClr val="tx1">
                        <a:alpha val="70000"/>
                      </a:schemeClr>
                    </a:solidFill>
                    <a:prstDash val="dash"/>
                    <a:round/>
                    <a:tailEnd type="none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Straight Arrow Connector 40"/>
                  <p:cNvCxnSpPr/>
                  <p:nvPr/>
                </p:nvCxnSpPr>
                <p:spPr>
                  <a:xfrm>
                    <a:off x="3698331" y="2413156"/>
                    <a:ext cx="520413" cy="1249"/>
                  </a:xfrm>
                  <a:prstGeom prst="straightConnector1">
                    <a:avLst/>
                  </a:prstGeom>
                  <a:ln w="25400" cap="rnd">
                    <a:solidFill>
                      <a:schemeClr val="tx1">
                        <a:alpha val="70000"/>
                      </a:schemeClr>
                    </a:solidFill>
                    <a:prstDash val="dash"/>
                    <a:round/>
                    <a:tailEnd type="none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" name="Group 42"/>
                <p:cNvGrpSpPr/>
                <p:nvPr/>
              </p:nvGrpSpPr>
              <p:grpSpPr>
                <a:xfrm>
                  <a:off x="7424438" y="2415148"/>
                  <a:ext cx="522432" cy="1152385"/>
                  <a:chOff x="3696312" y="2413156"/>
                  <a:chExt cx="522432" cy="1152385"/>
                </a:xfrm>
              </p:grpSpPr>
              <p:cxnSp>
                <p:nvCxnSpPr>
                  <p:cNvPr id="44" name="Straight Arrow Connector 43"/>
                  <p:cNvCxnSpPr/>
                  <p:nvPr/>
                </p:nvCxnSpPr>
                <p:spPr>
                  <a:xfrm>
                    <a:off x="3696312" y="3564292"/>
                    <a:ext cx="520413" cy="1249"/>
                  </a:xfrm>
                  <a:prstGeom prst="straightConnector1">
                    <a:avLst/>
                  </a:prstGeom>
                  <a:ln w="25400" cap="rnd">
                    <a:solidFill>
                      <a:schemeClr val="tx1">
                        <a:alpha val="70000"/>
                      </a:schemeClr>
                    </a:solidFill>
                    <a:prstDash val="dash"/>
                    <a:round/>
                    <a:tailEnd type="none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Arrow Connector 44"/>
                  <p:cNvCxnSpPr/>
                  <p:nvPr/>
                </p:nvCxnSpPr>
                <p:spPr>
                  <a:xfrm>
                    <a:off x="3698331" y="2413156"/>
                    <a:ext cx="520413" cy="1249"/>
                  </a:xfrm>
                  <a:prstGeom prst="straightConnector1">
                    <a:avLst/>
                  </a:prstGeom>
                  <a:ln w="25400" cap="rnd">
                    <a:solidFill>
                      <a:schemeClr val="tx1">
                        <a:alpha val="70000"/>
                      </a:schemeClr>
                    </a:solidFill>
                    <a:prstDash val="dash"/>
                    <a:round/>
                    <a:tailEnd type="none" w="lg" len="lg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66535" y="4066719"/>
                <a:ext cx="454746" cy="454746"/>
              </a:xfrm>
              <a:prstGeom prst="rect">
                <a:avLst/>
              </a:prstGeom>
            </p:spPr>
          </p:pic>
          <p:pic>
            <p:nvPicPr>
              <p:cNvPr id="48" name="Picture 4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56400" y="4044194"/>
                <a:ext cx="382965" cy="485088"/>
              </a:xfrm>
              <a:prstGeom prst="rect">
                <a:avLst/>
              </a:prstGeom>
            </p:spPr>
          </p:pic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21123" y="4112841"/>
                <a:ext cx="612101" cy="382563"/>
              </a:xfrm>
              <a:prstGeom prst="rect">
                <a:avLst/>
              </a:prstGeom>
            </p:spPr>
          </p:pic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098785" y="4090358"/>
                <a:ext cx="383662" cy="438471"/>
              </a:xfrm>
              <a:prstGeom prst="rect">
                <a:avLst/>
              </a:prstGeom>
            </p:spPr>
          </p:pic>
          <p:pic>
            <p:nvPicPr>
              <p:cNvPr id="51" name="Picture 50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16661" y="1881520"/>
                <a:ext cx="442369" cy="491521"/>
              </a:xfrm>
              <a:prstGeom prst="rect">
                <a:avLst/>
              </a:prstGeom>
            </p:spPr>
          </p:pic>
          <p:pic>
            <p:nvPicPr>
              <p:cNvPr id="52" name="Picture 51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372678" y="1913579"/>
                <a:ext cx="400987" cy="476172"/>
              </a:xfrm>
              <a:prstGeom prst="rect">
                <a:avLst/>
              </a:prstGeom>
            </p:spPr>
          </p:pic>
          <p:pic>
            <p:nvPicPr>
              <p:cNvPr id="53" name="Picture 52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37112" y="1938540"/>
                <a:ext cx="652402" cy="451664"/>
              </a:xfrm>
              <a:prstGeom prst="rect">
                <a:avLst/>
              </a:prstGeom>
            </p:spPr>
          </p:pic>
          <p:pic>
            <p:nvPicPr>
              <p:cNvPr id="54" name="Picture 53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078472" y="1944356"/>
                <a:ext cx="438037" cy="463804"/>
              </a:xfrm>
              <a:prstGeom prst="rect">
                <a:avLst/>
              </a:prstGeom>
            </p:spPr>
          </p:pic>
        </p:grpSp>
        <p:sp>
          <p:nvSpPr>
            <p:cNvPr id="4" name="TextBox 3"/>
            <p:cNvSpPr txBox="1"/>
            <p:nvPr/>
          </p:nvSpPr>
          <p:spPr>
            <a:xfrm>
              <a:off x="718487" y="1704579"/>
              <a:ext cx="46569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800000"/>
                  </a:solidFill>
                </a:rPr>
                <a:t>o</a:t>
              </a:r>
              <a:r>
                <a:rPr lang="en-US" sz="2000" dirty="0" smtClean="0">
                  <a:solidFill>
                    <a:srgbClr val="800000"/>
                  </a:solidFill>
                </a:rPr>
                <a:t>bservations: </a:t>
              </a:r>
              <a:r>
                <a:rPr lang="en-US" sz="2000" dirty="0" smtClean="0">
                  <a:solidFill>
                    <a:srgbClr val="3366FF"/>
                  </a:solidFill>
                </a:rPr>
                <a:t>features from video frames</a:t>
              </a:r>
              <a:endParaRPr lang="en-US" sz="2000" dirty="0">
                <a:solidFill>
                  <a:srgbClr val="3366FF"/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87088" y="4514109"/>
              <a:ext cx="47130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800000"/>
                  </a:solidFill>
                </a:rPr>
                <a:t>states: </a:t>
              </a:r>
              <a:r>
                <a:rPr lang="en-US" sz="2000" dirty="0" smtClean="0">
                  <a:solidFill>
                    <a:srgbClr val="3366FF"/>
                  </a:solidFill>
                </a:rPr>
                <a:t>affine transformation parameters</a:t>
              </a:r>
              <a:endParaRPr lang="en-US" sz="2000" dirty="0">
                <a:solidFill>
                  <a:srgbClr val="3366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6764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8" grpId="0" animBg="1"/>
      <p:bldP spid="5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state estimation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/>
              <a:t>E</a:t>
            </a:r>
            <a:r>
              <a:rPr lang="en-US" dirty="0" smtClean="0"/>
              <a:t>stimation of posterior state distribution: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2219" y="5562079"/>
            <a:ext cx="1397825" cy="533715"/>
          </a:xfrm>
          <a:prstGeom prst="rect">
            <a:avLst/>
          </a:prstGeom>
        </p:spPr>
      </p:pic>
      <p:grpSp>
        <p:nvGrpSpPr>
          <p:cNvPr id="55" name="Group 54"/>
          <p:cNvGrpSpPr/>
          <p:nvPr/>
        </p:nvGrpSpPr>
        <p:grpSpPr>
          <a:xfrm>
            <a:off x="1416662" y="2048640"/>
            <a:ext cx="6580335" cy="2647762"/>
            <a:chOff x="1366535" y="1881520"/>
            <a:chExt cx="6580335" cy="2647762"/>
          </a:xfrm>
        </p:grpSpPr>
        <p:grpSp>
          <p:nvGrpSpPr>
            <p:cNvPr id="46" name="Group 45"/>
            <p:cNvGrpSpPr/>
            <p:nvPr/>
          </p:nvGrpSpPr>
          <p:grpSpPr>
            <a:xfrm>
              <a:off x="1386847" y="2441860"/>
              <a:ext cx="6560023" cy="1603832"/>
              <a:chOff x="1386847" y="2174468"/>
              <a:chExt cx="6560023" cy="1603832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1386847" y="2174468"/>
                <a:ext cx="952413" cy="1599848"/>
                <a:chOff x="1470392" y="1940500"/>
                <a:chExt cx="952413" cy="1599848"/>
              </a:xfrm>
            </p:grpSpPr>
            <p:sp>
              <p:nvSpPr>
                <p:cNvPr id="5" name="Oval 4"/>
                <p:cNvSpPr/>
                <p:nvPr/>
              </p:nvSpPr>
              <p:spPr>
                <a:xfrm>
                  <a:off x="1470392" y="3108348"/>
                  <a:ext cx="432000" cy="43200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Oval 5"/>
                <p:cNvSpPr/>
                <p:nvPr/>
              </p:nvSpPr>
              <p:spPr>
                <a:xfrm>
                  <a:off x="1472411" y="1940500"/>
                  <a:ext cx="432000" cy="432000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" name="Straight Arrow Connector 7"/>
                <p:cNvCxnSpPr>
                  <a:stCxn id="5" idx="0"/>
                  <a:endCxn id="6" idx="4"/>
                </p:cNvCxnSpPr>
                <p:nvPr/>
              </p:nvCxnSpPr>
              <p:spPr>
                <a:xfrm flipV="1">
                  <a:off x="1686392" y="2372500"/>
                  <a:ext cx="2019" cy="735848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Arrow Connector 9"/>
                <p:cNvCxnSpPr>
                  <a:stCxn id="5" idx="6"/>
                </p:cNvCxnSpPr>
                <p:nvPr/>
              </p:nvCxnSpPr>
              <p:spPr>
                <a:xfrm>
                  <a:off x="1902392" y="3324348"/>
                  <a:ext cx="520413" cy="1249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Group 19"/>
              <p:cNvGrpSpPr/>
              <p:nvPr/>
            </p:nvGrpSpPr>
            <p:grpSpPr>
              <a:xfrm>
                <a:off x="2341279" y="2176460"/>
                <a:ext cx="952413" cy="1599848"/>
                <a:chOff x="1470392" y="1940500"/>
                <a:chExt cx="952413" cy="1599848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1470392" y="3108348"/>
                  <a:ext cx="432000" cy="43200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Oval 21"/>
                <p:cNvSpPr/>
                <p:nvPr/>
              </p:nvSpPr>
              <p:spPr>
                <a:xfrm>
                  <a:off x="1472411" y="1940500"/>
                  <a:ext cx="432000" cy="432000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3" name="Straight Arrow Connector 22"/>
                <p:cNvCxnSpPr>
                  <a:stCxn id="21" idx="0"/>
                  <a:endCxn id="22" idx="4"/>
                </p:cNvCxnSpPr>
                <p:nvPr/>
              </p:nvCxnSpPr>
              <p:spPr>
                <a:xfrm flipV="1">
                  <a:off x="1686392" y="2372500"/>
                  <a:ext cx="2019" cy="735848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Arrow Connector 23"/>
                <p:cNvCxnSpPr>
                  <a:stCxn id="21" idx="6"/>
                </p:cNvCxnSpPr>
                <p:nvPr/>
              </p:nvCxnSpPr>
              <p:spPr>
                <a:xfrm>
                  <a:off x="1902392" y="3324348"/>
                  <a:ext cx="520413" cy="1249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Group 24"/>
              <p:cNvGrpSpPr/>
              <p:nvPr/>
            </p:nvGrpSpPr>
            <p:grpSpPr>
              <a:xfrm>
                <a:off x="5114973" y="2176460"/>
                <a:ext cx="952413" cy="1599848"/>
                <a:chOff x="1470392" y="1940500"/>
                <a:chExt cx="952413" cy="1599848"/>
              </a:xfrm>
            </p:grpSpPr>
            <p:sp>
              <p:nvSpPr>
                <p:cNvPr id="26" name="Oval 25"/>
                <p:cNvSpPr/>
                <p:nvPr/>
              </p:nvSpPr>
              <p:spPr>
                <a:xfrm>
                  <a:off x="1470392" y="3108348"/>
                  <a:ext cx="432000" cy="43200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1472411" y="1940500"/>
                  <a:ext cx="432000" cy="432000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8" name="Straight Arrow Connector 27"/>
                <p:cNvCxnSpPr>
                  <a:stCxn id="26" idx="0"/>
                  <a:endCxn id="27" idx="4"/>
                </p:cNvCxnSpPr>
                <p:nvPr/>
              </p:nvCxnSpPr>
              <p:spPr>
                <a:xfrm flipV="1">
                  <a:off x="1686392" y="2372500"/>
                  <a:ext cx="2019" cy="735848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/>
                <p:cNvCxnSpPr>
                  <a:stCxn id="26" idx="6"/>
                </p:cNvCxnSpPr>
                <p:nvPr/>
              </p:nvCxnSpPr>
              <p:spPr>
                <a:xfrm>
                  <a:off x="1902392" y="3324348"/>
                  <a:ext cx="520413" cy="1249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/>
              <p:cNvGrpSpPr/>
              <p:nvPr/>
            </p:nvGrpSpPr>
            <p:grpSpPr>
              <a:xfrm>
                <a:off x="6069405" y="2178452"/>
                <a:ext cx="952413" cy="1599848"/>
                <a:chOff x="1470392" y="1940500"/>
                <a:chExt cx="952413" cy="1599848"/>
              </a:xfrm>
            </p:grpSpPr>
            <p:sp>
              <p:nvSpPr>
                <p:cNvPr id="31" name="Oval 30"/>
                <p:cNvSpPr/>
                <p:nvPr/>
              </p:nvSpPr>
              <p:spPr>
                <a:xfrm>
                  <a:off x="1470392" y="3108348"/>
                  <a:ext cx="432000" cy="43200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1472411" y="1940500"/>
                  <a:ext cx="432000" cy="432000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3" name="Straight Arrow Connector 32"/>
                <p:cNvCxnSpPr>
                  <a:stCxn id="31" idx="0"/>
                  <a:endCxn id="32" idx="4"/>
                </p:cNvCxnSpPr>
                <p:nvPr/>
              </p:nvCxnSpPr>
              <p:spPr>
                <a:xfrm flipV="1">
                  <a:off x="1686392" y="2372500"/>
                  <a:ext cx="2019" cy="735848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Arrow Connector 33"/>
                <p:cNvCxnSpPr>
                  <a:stCxn id="31" idx="6"/>
                </p:cNvCxnSpPr>
                <p:nvPr/>
              </p:nvCxnSpPr>
              <p:spPr>
                <a:xfrm>
                  <a:off x="1902392" y="3324348"/>
                  <a:ext cx="520413" cy="1249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9" name="Straight Arrow Connector 38"/>
              <p:cNvCxnSpPr/>
              <p:nvPr/>
            </p:nvCxnSpPr>
            <p:spPr>
              <a:xfrm>
                <a:off x="4596579" y="3562300"/>
                <a:ext cx="520413" cy="1249"/>
              </a:xfrm>
              <a:prstGeom prst="straightConnector1">
                <a:avLst/>
              </a:prstGeom>
              <a:ln w="9525">
                <a:solidFill>
                  <a:schemeClr val="tx1">
                    <a:alpha val="70000"/>
                  </a:schemeClr>
                </a:solidFill>
                <a:tailEnd type="arrow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2" name="Group 41"/>
              <p:cNvGrpSpPr/>
              <p:nvPr/>
            </p:nvGrpSpPr>
            <p:grpSpPr>
              <a:xfrm>
                <a:off x="3696312" y="2413156"/>
                <a:ext cx="522432" cy="1152385"/>
                <a:chOff x="3696312" y="2413156"/>
                <a:chExt cx="522432" cy="1152385"/>
              </a:xfrm>
            </p:grpSpPr>
            <p:cxnSp>
              <p:nvCxnSpPr>
                <p:cNvPr id="40" name="Straight Arrow Connector 39"/>
                <p:cNvCxnSpPr/>
                <p:nvPr/>
              </p:nvCxnSpPr>
              <p:spPr>
                <a:xfrm>
                  <a:off x="3696312" y="3564292"/>
                  <a:ext cx="520413" cy="1249"/>
                </a:xfrm>
                <a:prstGeom prst="straightConnector1">
                  <a:avLst/>
                </a:prstGeom>
                <a:ln w="25400" cap="rnd">
                  <a:solidFill>
                    <a:schemeClr val="tx1">
                      <a:alpha val="70000"/>
                    </a:schemeClr>
                  </a:solidFill>
                  <a:prstDash val="dash"/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/>
                <p:cNvCxnSpPr/>
                <p:nvPr/>
              </p:nvCxnSpPr>
              <p:spPr>
                <a:xfrm>
                  <a:off x="3698331" y="2413156"/>
                  <a:ext cx="520413" cy="1249"/>
                </a:xfrm>
                <a:prstGeom prst="straightConnector1">
                  <a:avLst/>
                </a:prstGeom>
                <a:ln w="25400" cap="rnd">
                  <a:solidFill>
                    <a:schemeClr val="tx1">
                      <a:alpha val="70000"/>
                    </a:schemeClr>
                  </a:solidFill>
                  <a:prstDash val="dash"/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Group 42"/>
              <p:cNvGrpSpPr/>
              <p:nvPr/>
            </p:nvGrpSpPr>
            <p:grpSpPr>
              <a:xfrm>
                <a:off x="7424438" y="2415148"/>
                <a:ext cx="522432" cy="1152385"/>
                <a:chOff x="3696312" y="2413156"/>
                <a:chExt cx="522432" cy="1152385"/>
              </a:xfrm>
            </p:grpSpPr>
            <p:cxnSp>
              <p:nvCxnSpPr>
                <p:cNvPr id="44" name="Straight Arrow Connector 43"/>
                <p:cNvCxnSpPr/>
                <p:nvPr/>
              </p:nvCxnSpPr>
              <p:spPr>
                <a:xfrm>
                  <a:off x="3696312" y="3564292"/>
                  <a:ext cx="520413" cy="1249"/>
                </a:xfrm>
                <a:prstGeom prst="straightConnector1">
                  <a:avLst/>
                </a:prstGeom>
                <a:ln w="25400" cap="rnd">
                  <a:solidFill>
                    <a:schemeClr val="tx1">
                      <a:alpha val="70000"/>
                    </a:schemeClr>
                  </a:solidFill>
                  <a:prstDash val="dash"/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Arrow Connector 44"/>
                <p:cNvCxnSpPr/>
                <p:nvPr/>
              </p:nvCxnSpPr>
              <p:spPr>
                <a:xfrm>
                  <a:off x="3698331" y="2413156"/>
                  <a:ext cx="520413" cy="1249"/>
                </a:xfrm>
                <a:prstGeom prst="straightConnector1">
                  <a:avLst/>
                </a:prstGeom>
                <a:ln w="25400" cap="rnd">
                  <a:solidFill>
                    <a:schemeClr val="tx1">
                      <a:alpha val="70000"/>
                    </a:schemeClr>
                  </a:solidFill>
                  <a:prstDash val="dash"/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6535" y="4066719"/>
              <a:ext cx="454746" cy="454746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56400" y="4044194"/>
              <a:ext cx="382965" cy="485088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21123" y="4112841"/>
              <a:ext cx="612101" cy="382563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98785" y="4090358"/>
              <a:ext cx="383662" cy="438471"/>
            </a:xfrm>
            <a:prstGeom prst="rect">
              <a:avLst/>
            </a:prstGeom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16661" y="1881520"/>
              <a:ext cx="442369" cy="491521"/>
            </a:xfrm>
            <a:prstGeom prst="rect">
              <a:avLst/>
            </a:prstGeom>
          </p:spPr>
        </p:pic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372678" y="1913579"/>
              <a:ext cx="400987" cy="476172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037112" y="1938540"/>
              <a:ext cx="652402" cy="451664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078472" y="1944356"/>
              <a:ext cx="438037" cy="463804"/>
            </a:xfrm>
            <a:prstGeom prst="rect">
              <a:avLst/>
            </a:prstGeom>
          </p:spPr>
        </p:pic>
      </p:grpSp>
      <p:sp>
        <p:nvSpPr>
          <p:cNvPr id="56" name="Rounded Rectangle 55"/>
          <p:cNvSpPr/>
          <p:nvPr/>
        </p:nvSpPr>
        <p:spPr>
          <a:xfrm>
            <a:off x="1303302" y="2072235"/>
            <a:ext cx="5430425" cy="1136385"/>
          </a:xfrm>
          <a:prstGeom prst="roundRect">
            <a:avLst/>
          </a:prstGeom>
          <a:solidFill>
            <a:srgbClr val="FF0000">
              <a:alpha val="5000"/>
            </a:srgbClr>
          </a:solidFill>
          <a:ln w="25400">
            <a:solidFill>
              <a:srgbClr val="8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Arrow 56"/>
          <p:cNvSpPr/>
          <p:nvPr/>
        </p:nvSpPr>
        <p:spPr>
          <a:xfrm>
            <a:off x="5647642" y="3425873"/>
            <a:ext cx="601524" cy="233961"/>
          </a:xfrm>
          <a:prstGeom prst="rightArrow">
            <a:avLst/>
          </a:prstGeom>
          <a:solidFill>
            <a:srgbClr val="FF0000">
              <a:alpha val="5000"/>
            </a:srgbClr>
          </a:solidFill>
          <a:ln w="12700">
            <a:solidFill>
              <a:srgbClr val="800000"/>
            </a:solidFill>
          </a:ln>
          <a:effectLst/>
          <a:scene3d>
            <a:camera prst="orthographicFront">
              <a:rot lat="0" lon="0" rev="189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62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6" grpId="0" animBg="1"/>
      <p:bldP spid="5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estimation of posterior state </a:t>
            </a:r>
            <a:r>
              <a:rPr lang="en-US" dirty="0" smtClean="0"/>
              <a:t>distribution: prediction step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Prediction (Chapman-Kolmogorov equation):</a:t>
            </a:r>
            <a:endParaRPr lang="en-US" dirty="0"/>
          </a:p>
        </p:txBody>
      </p:sp>
      <p:grpSp>
        <p:nvGrpSpPr>
          <p:cNvPr id="55" name="Group 54"/>
          <p:cNvGrpSpPr/>
          <p:nvPr/>
        </p:nvGrpSpPr>
        <p:grpSpPr>
          <a:xfrm>
            <a:off x="1416662" y="2048640"/>
            <a:ext cx="6580335" cy="2647762"/>
            <a:chOff x="1366535" y="1881520"/>
            <a:chExt cx="6580335" cy="2647762"/>
          </a:xfrm>
        </p:grpSpPr>
        <p:grpSp>
          <p:nvGrpSpPr>
            <p:cNvPr id="46" name="Group 45"/>
            <p:cNvGrpSpPr/>
            <p:nvPr/>
          </p:nvGrpSpPr>
          <p:grpSpPr>
            <a:xfrm>
              <a:off x="1386847" y="2441860"/>
              <a:ext cx="6560023" cy="1603832"/>
              <a:chOff x="1386847" y="2174468"/>
              <a:chExt cx="6560023" cy="1603832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1386847" y="2174468"/>
                <a:ext cx="952413" cy="1599848"/>
                <a:chOff x="1470392" y="1940500"/>
                <a:chExt cx="952413" cy="1599848"/>
              </a:xfrm>
            </p:grpSpPr>
            <p:sp>
              <p:nvSpPr>
                <p:cNvPr id="5" name="Oval 4"/>
                <p:cNvSpPr/>
                <p:nvPr/>
              </p:nvSpPr>
              <p:spPr>
                <a:xfrm>
                  <a:off x="1470392" y="3108348"/>
                  <a:ext cx="432000" cy="43200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Oval 5"/>
                <p:cNvSpPr/>
                <p:nvPr/>
              </p:nvSpPr>
              <p:spPr>
                <a:xfrm>
                  <a:off x="1472411" y="1940500"/>
                  <a:ext cx="432000" cy="432000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" name="Straight Arrow Connector 7"/>
                <p:cNvCxnSpPr>
                  <a:stCxn id="5" idx="0"/>
                  <a:endCxn id="6" idx="4"/>
                </p:cNvCxnSpPr>
                <p:nvPr/>
              </p:nvCxnSpPr>
              <p:spPr>
                <a:xfrm flipV="1">
                  <a:off x="1686392" y="2372500"/>
                  <a:ext cx="2019" cy="735848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Arrow Connector 9"/>
                <p:cNvCxnSpPr>
                  <a:stCxn id="5" idx="6"/>
                </p:cNvCxnSpPr>
                <p:nvPr/>
              </p:nvCxnSpPr>
              <p:spPr>
                <a:xfrm>
                  <a:off x="1902392" y="3324348"/>
                  <a:ext cx="520413" cy="1249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Group 19"/>
              <p:cNvGrpSpPr/>
              <p:nvPr/>
            </p:nvGrpSpPr>
            <p:grpSpPr>
              <a:xfrm>
                <a:off x="2341279" y="2176460"/>
                <a:ext cx="952413" cy="1599848"/>
                <a:chOff x="1470392" y="1940500"/>
                <a:chExt cx="952413" cy="1599848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1470392" y="3108348"/>
                  <a:ext cx="432000" cy="43200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Oval 21"/>
                <p:cNvSpPr/>
                <p:nvPr/>
              </p:nvSpPr>
              <p:spPr>
                <a:xfrm>
                  <a:off x="1472411" y="1940500"/>
                  <a:ext cx="432000" cy="432000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3" name="Straight Arrow Connector 22"/>
                <p:cNvCxnSpPr>
                  <a:stCxn id="21" idx="0"/>
                  <a:endCxn id="22" idx="4"/>
                </p:cNvCxnSpPr>
                <p:nvPr/>
              </p:nvCxnSpPr>
              <p:spPr>
                <a:xfrm flipV="1">
                  <a:off x="1686392" y="2372500"/>
                  <a:ext cx="2019" cy="735848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Arrow Connector 23"/>
                <p:cNvCxnSpPr>
                  <a:stCxn id="21" idx="6"/>
                </p:cNvCxnSpPr>
                <p:nvPr/>
              </p:nvCxnSpPr>
              <p:spPr>
                <a:xfrm>
                  <a:off x="1902392" y="3324348"/>
                  <a:ext cx="520413" cy="1249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Group 24"/>
              <p:cNvGrpSpPr/>
              <p:nvPr/>
            </p:nvGrpSpPr>
            <p:grpSpPr>
              <a:xfrm>
                <a:off x="5114973" y="2176460"/>
                <a:ext cx="952413" cy="1599848"/>
                <a:chOff x="1470392" y="1940500"/>
                <a:chExt cx="952413" cy="1599848"/>
              </a:xfrm>
            </p:grpSpPr>
            <p:sp>
              <p:nvSpPr>
                <p:cNvPr id="26" name="Oval 25"/>
                <p:cNvSpPr/>
                <p:nvPr/>
              </p:nvSpPr>
              <p:spPr>
                <a:xfrm>
                  <a:off x="1470392" y="3108348"/>
                  <a:ext cx="432000" cy="43200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1472411" y="1940500"/>
                  <a:ext cx="432000" cy="432000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8" name="Straight Arrow Connector 27"/>
                <p:cNvCxnSpPr>
                  <a:stCxn id="26" idx="0"/>
                  <a:endCxn id="27" idx="4"/>
                </p:cNvCxnSpPr>
                <p:nvPr/>
              </p:nvCxnSpPr>
              <p:spPr>
                <a:xfrm flipV="1">
                  <a:off x="1686392" y="2372500"/>
                  <a:ext cx="2019" cy="735848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/>
                <p:cNvCxnSpPr>
                  <a:stCxn id="26" idx="6"/>
                </p:cNvCxnSpPr>
                <p:nvPr/>
              </p:nvCxnSpPr>
              <p:spPr>
                <a:xfrm>
                  <a:off x="1902392" y="3324348"/>
                  <a:ext cx="520413" cy="1249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/>
              <p:cNvGrpSpPr/>
              <p:nvPr/>
            </p:nvGrpSpPr>
            <p:grpSpPr>
              <a:xfrm>
                <a:off x="6069405" y="2178452"/>
                <a:ext cx="952413" cy="1599848"/>
                <a:chOff x="1470392" y="1940500"/>
                <a:chExt cx="952413" cy="1599848"/>
              </a:xfrm>
            </p:grpSpPr>
            <p:sp>
              <p:nvSpPr>
                <p:cNvPr id="31" name="Oval 30"/>
                <p:cNvSpPr/>
                <p:nvPr/>
              </p:nvSpPr>
              <p:spPr>
                <a:xfrm>
                  <a:off x="1470392" y="3108348"/>
                  <a:ext cx="432000" cy="43200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1472411" y="1940500"/>
                  <a:ext cx="432000" cy="432000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3" name="Straight Arrow Connector 32"/>
                <p:cNvCxnSpPr>
                  <a:stCxn id="31" idx="0"/>
                  <a:endCxn id="32" idx="4"/>
                </p:cNvCxnSpPr>
                <p:nvPr/>
              </p:nvCxnSpPr>
              <p:spPr>
                <a:xfrm flipV="1">
                  <a:off x="1686392" y="2372500"/>
                  <a:ext cx="2019" cy="735848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Arrow Connector 33"/>
                <p:cNvCxnSpPr>
                  <a:stCxn id="31" idx="6"/>
                </p:cNvCxnSpPr>
                <p:nvPr/>
              </p:nvCxnSpPr>
              <p:spPr>
                <a:xfrm>
                  <a:off x="1902392" y="3324348"/>
                  <a:ext cx="520413" cy="1249"/>
                </a:xfrm>
                <a:prstGeom prst="straightConnector1">
                  <a:avLst/>
                </a:prstGeom>
                <a:ln w="9525">
                  <a:solidFill>
                    <a:schemeClr val="tx1">
                      <a:alpha val="70000"/>
                    </a:schemeClr>
                  </a:solidFill>
                  <a:tailEnd type="arrow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9" name="Straight Arrow Connector 38"/>
              <p:cNvCxnSpPr/>
              <p:nvPr/>
            </p:nvCxnSpPr>
            <p:spPr>
              <a:xfrm>
                <a:off x="4596579" y="3562300"/>
                <a:ext cx="520413" cy="1249"/>
              </a:xfrm>
              <a:prstGeom prst="straightConnector1">
                <a:avLst/>
              </a:prstGeom>
              <a:ln w="9525">
                <a:solidFill>
                  <a:schemeClr val="tx1">
                    <a:alpha val="70000"/>
                  </a:schemeClr>
                </a:solidFill>
                <a:tailEnd type="arrow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2" name="Group 41"/>
              <p:cNvGrpSpPr/>
              <p:nvPr/>
            </p:nvGrpSpPr>
            <p:grpSpPr>
              <a:xfrm>
                <a:off x="3696312" y="2413156"/>
                <a:ext cx="522432" cy="1152385"/>
                <a:chOff x="3696312" y="2413156"/>
                <a:chExt cx="522432" cy="1152385"/>
              </a:xfrm>
            </p:grpSpPr>
            <p:cxnSp>
              <p:nvCxnSpPr>
                <p:cNvPr id="40" name="Straight Arrow Connector 39"/>
                <p:cNvCxnSpPr/>
                <p:nvPr/>
              </p:nvCxnSpPr>
              <p:spPr>
                <a:xfrm>
                  <a:off x="3696312" y="3564292"/>
                  <a:ext cx="520413" cy="1249"/>
                </a:xfrm>
                <a:prstGeom prst="straightConnector1">
                  <a:avLst/>
                </a:prstGeom>
                <a:ln w="25400" cap="rnd">
                  <a:solidFill>
                    <a:schemeClr val="tx1">
                      <a:alpha val="70000"/>
                    </a:schemeClr>
                  </a:solidFill>
                  <a:prstDash val="dash"/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/>
                <p:cNvCxnSpPr/>
                <p:nvPr/>
              </p:nvCxnSpPr>
              <p:spPr>
                <a:xfrm>
                  <a:off x="3698331" y="2413156"/>
                  <a:ext cx="520413" cy="1249"/>
                </a:xfrm>
                <a:prstGeom prst="straightConnector1">
                  <a:avLst/>
                </a:prstGeom>
                <a:ln w="25400" cap="rnd">
                  <a:solidFill>
                    <a:schemeClr val="tx1">
                      <a:alpha val="70000"/>
                    </a:schemeClr>
                  </a:solidFill>
                  <a:prstDash val="dash"/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Group 42"/>
              <p:cNvGrpSpPr/>
              <p:nvPr/>
            </p:nvGrpSpPr>
            <p:grpSpPr>
              <a:xfrm>
                <a:off x="7424438" y="2415148"/>
                <a:ext cx="522432" cy="1152385"/>
                <a:chOff x="3696312" y="2413156"/>
                <a:chExt cx="522432" cy="1152385"/>
              </a:xfrm>
            </p:grpSpPr>
            <p:cxnSp>
              <p:nvCxnSpPr>
                <p:cNvPr id="44" name="Straight Arrow Connector 43"/>
                <p:cNvCxnSpPr/>
                <p:nvPr/>
              </p:nvCxnSpPr>
              <p:spPr>
                <a:xfrm>
                  <a:off x="3696312" y="3564292"/>
                  <a:ext cx="520413" cy="1249"/>
                </a:xfrm>
                <a:prstGeom prst="straightConnector1">
                  <a:avLst/>
                </a:prstGeom>
                <a:ln w="25400" cap="rnd">
                  <a:solidFill>
                    <a:schemeClr val="tx1">
                      <a:alpha val="70000"/>
                    </a:schemeClr>
                  </a:solidFill>
                  <a:prstDash val="dash"/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Arrow Connector 44"/>
                <p:cNvCxnSpPr/>
                <p:nvPr/>
              </p:nvCxnSpPr>
              <p:spPr>
                <a:xfrm>
                  <a:off x="3698331" y="2413156"/>
                  <a:ext cx="520413" cy="1249"/>
                </a:xfrm>
                <a:prstGeom prst="straightConnector1">
                  <a:avLst/>
                </a:prstGeom>
                <a:ln w="25400" cap="rnd">
                  <a:solidFill>
                    <a:schemeClr val="tx1">
                      <a:alpha val="70000"/>
                    </a:schemeClr>
                  </a:solidFill>
                  <a:prstDash val="dash"/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6535" y="4066719"/>
              <a:ext cx="454746" cy="454746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56400" y="4044194"/>
              <a:ext cx="382965" cy="485088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21123" y="4112841"/>
              <a:ext cx="612101" cy="382563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8785" y="4090358"/>
              <a:ext cx="383662" cy="438471"/>
            </a:xfrm>
            <a:prstGeom prst="rect">
              <a:avLst/>
            </a:prstGeom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16661" y="1881520"/>
              <a:ext cx="442369" cy="491521"/>
            </a:xfrm>
            <a:prstGeom prst="rect">
              <a:avLst/>
            </a:prstGeom>
          </p:spPr>
        </p:pic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72678" y="1913579"/>
              <a:ext cx="400987" cy="476172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037112" y="1938540"/>
              <a:ext cx="652402" cy="451664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078472" y="1944356"/>
              <a:ext cx="438037" cy="463804"/>
            </a:xfrm>
            <a:prstGeom prst="rect">
              <a:avLst/>
            </a:prstGeom>
          </p:spPr>
        </p:pic>
      </p:grpSp>
      <p:sp>
        <p:nvSpPr>
          <p:cNvPr id="56" name="Rounded Rectangle 55"/>
          <p:cNvSpPr/>
          <p:nvPr/>
        </p:nvSpPr>
        <p:spPr>
          <a:xfrm>
            <a:off x="1303303" y="2072235"/>
            <a:ext cx="4444594" cy="1136385"/>
          </a:xfrm>
          <a:prstGeom prst="roundRect">
            <a:avLst/>
          </a:prstGeom>
          <a:solidFill>
            <a:srgbClr val="FF0000">
              <a:alpha val="5000"/>
            </a:srgbClr>
          </a:solidFill>
          <a:ln w="25400">
            <a:solidFill>
              <a:srgbClr val="8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Arrow 56"/>
          <p:cNvSpPr/>
          <p:nvPr/>
        </p:nvSpPr>
        <p:spPr>
          <a:xfrm>
            <a:off x="5647642" y="3425873"/>
            <a:ext cx="601524" cy="233961"/>
          </a:xfrm>
          <a:prstGeom prst="rightArrow">
            <a:avLst/>
          </a:prstGeom>
          <a:solidFill>
            <a:srgbClr val="FF0000">
              <a:alpha val="5000"/>
            </a:srgbClr>
          </a:solidFill>
          <a:ln w="12700">
            <a:solidFill>
              <a:srgbClr val="800000"/>
            </a:solidFill>
          </a:ln>
          <a:effectLst/>
          <a:scene3d>
            <a:camera prst="orthographicFront">
              <a:rot lat="0" lon="0" rev="189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02419" y="5615134"/>
            <a:ext cx="6346696" cy="755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956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6" grpId="0" animBg="1"/>
      <p:bldP spid="57" grpId="0" animBg="1"/>
    </p:bld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Infusion">
  <a:themeElements>
    <a:clrScheme name="Infusion">
      <a:dk1>
        <a:sysClr val="windowText" lastClr="000000"/>
      </a:dk1>
      <a:lt1>
        <a:sysClr val="window" lastClr="FFFFFF"/>
      </a:lt1>
      <a:dk2>
        <a:srgbClr val="2F1F58"/>
      </a:dk2>
      <a:lt2>
        <a:srgbClr val="B7A9E0"/>
      </a:lt2>
      <a:accent1>
        <a:srgbClr val="8C73D0"/>
      </a:accent1>
      <a:accent2>
        <a:srgbClr val="C2E8C4"/>
      </a:accent2>
      <a:accent3>
        <a:srgbClr val="C5A6E8"/>
      </a:accent3>
      <a:accent4>
        <a:srgbClr val="B45EC7"/>
      </a:accent4>
      <a:accent5>
        <a:srgbClr val="9FDAFB"/>
      </a:accent5>
      <a:accent6>
        <a:srgbClr val="95C5B0"/>
      </a:accent6>
      <a:hlink>
        <a:srgbClr val="744AE0"/>
      </a:hlink>
      <a:folHlink>
        <a:srgbClr val="8D8AD1"/>
      </a:folHlink>
    </a:clrScheme>
    <a:fontScheme name="Infusion">
      <a:majorFont>
        <a:latin typeface="Mistral"/>
        <a:ea typeface=""/>
        <a:cs typeface=""/>
        <a:font script="Jpan" typeface="ＤＦＰ行書体"/>
        <a:font script="Hans" typeface="宋体"/>
        <a:font script="Hant" typeface="新細明體"/>
      </a:majorFont>
      <a:minorFont>
        <a:latin typeface="Candara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Infusion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70000"/>
                <a:satMod val="300000"/>
                <a:lumMod val="125000"/>
              </a:schemeClr>
            </a:duotone>
          </a:blip>
          <a:tile tx="0" ty="0" sx="50000" sy="5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70000"/>
                <a:satMod val="120000"/>
              </a:schemeClr>
              <a:schemeClr val="phClr">
                <a:tint val="70000"/>
                <a:satMod val="135000"/>
              </a:schemeClr>
            </a:duotone>
          </a:blip>
          <a:tile tx="0" ty="0" sx="40000" sy="40000" flip="none" algn="tl"/>
        </a:blipFill>
      </a:fillStyleLst>
      <a:lnStyleLst>
        <a:ln w="38100" cap="flat" cmpd="sng" algn="ctr">
          <a:solidFill>
            <a:schemeClr val="phClr">
              <a:alpha val="70000"/>
              <a:satMod val="105000"/>
            </a:schemeClr>
          </a:solidFill>
          <a:prstDash val="solid"/>
          <a:miter/>
        </a:ln>
        <a:ln w="50800" cap="flat" cmpd="sng" algn="ctr">
          <a:solidFill>
            <a:schemeClr val="phClr">
              <a:alpha val="50000"/>
            </a:schemeClr>
          </a:solidFill>
          <a:prstDash val="solid"/>
          <a:miter/>
        </a:ln>
        <a:ln w="88900" cap="flat" cmpd="sng" algn="ctr">
          <a:solidFill>
            <a:schemeClr val="phClr">
              <a:alpha val="40000"/>
            </a:schemeClr>
          </a:solidFill>
          <a:prstDash val="solid"/>
          <a:miter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r="13500000">
              <a:srgbClr val="000000">
                <a:alpha val="50000"/>
              </a:srgbClr>
            </a:innerShdw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70000"/>
                <a:satMod val="500000"/>
                <a:lumMod val="50000"/>
              </a:schemeClr>
              <a:schemeClr val="phClr">
                <a:satMod val="800000"/>
                <a:lumMod val="25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70000"/>
                <a:satMod val="500000"/>
                <a:lumMod val="50000"/>
              </a:schemeClr>
              <a:schemeClr val="phClr">
                <a:satMod val="800000"/>
                <a:lumMod val="25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70000"/>
                <a:satMod val="500000"/>
                <a:lumMod val="50000"/>
              </a:schemeClr>
              <a:schemeClr val="phClr">
                <a:satMod val="800000"/>
                <a:lumMod val="25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Infusion.thmx</Template>
  <TotalTime>5603</TotalTime>
  <Words>898</Words>
  <Application>Microsoft Macintosh PowerPoint</Application>
  <PresentationFormat>On-screen Show (4:3)</PresentationFormat>
  <Paragraphs>187</Paragraphs>
  <Slides>34</Slides>
  <Notes>17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Infusion</vt:lpstr>
      <vt:lpstr>Two Machine Learning Methods for Visual Tracking</vt:lpstr>
      <vt:lpstr>Problem solving</vt:lpstr>
      <vt:lpstr>Video data explosion (“big video data”)</vt:lpstr>
      <vt:lpstr>Video data explosion (“big video data”)</vt:lpstr>
      <vt:lpstr>Visual tracking</vt:lpstr>
      <vt:lpstr>PowerPoint Presentation</vt:lpstr>
      <vt:lpstr>State-space modeling</vt:lpstr>
      <vt:lpstr>Dynamic state estimation</vt:lpstr>
      <vt:lpstr>Sequential estimation of posterior state distribution: prediction step</vt:lpstr>
      <vt:lpstr>Sequential estimation of posterior state distribution: update step</vt:lpstr>
      <vt:lpstr>Particle filter approach</vt:lpstr>
      <vt:lpstr>Sequential importance sampling</vt:lpstr>
      <vt:lpstr>PowerPoint Presentation</vt:lpstr>
      <vt:lpstr>Two major problems to address</vt:lpstr>
      <vt:lpstr>Robust particle representation</vt:lpstr>
      <vt:lpstr>Robust template update</vt:lpstr>
      <vt:lpstr>Robust matrix factorization or dictionary learning</vt:lpstr>
      <vt:lpstr>Performance measure 1: success rate</vt:lpstr>
      <vt:lpstr>Performance measure 2: central-pixel error</vt:lpstr>
      <vt:lpstr>Comparison: success rate in %</vt:lpstr>
      <vt:lpstr>Comparison: central-pixel error in pixels</vt:lpstr>
      <vt:lpstr>Demo</vt:lpstr>
      <vt:lpstr>PowerPoint Presentation</vt:lpstr>
      <vt:lpstr>Motivations for DLT</vt:lpstr>
      <vt:lpstr>Offline learning of generic image features from auxiliary image data</vt:lpstr>
      <vt:lpstr>Denoising autoencoder (DAE)</vt:lpstr>
      <vt:lpstr>Stacked denoising autoencoder (SDAE)</vt:lpstr>
      <vt:lpstr>Some filters in first layer of SDAE</vt:lpstr>
      <vt:lpstr>Online tracking</vt:lpstr>
      <vt:lpstr>Comparison: success rate &amp; central-pixel error</vt:lpstr>
      <vt:lpstr>Demo</vt:lpstr>
      <vt:lpstr>Pros &amp; cons of the 2 trackers</vt:lpstr>
      <vt:lpstr>References</vt:lpstr>
      <vt:lpstr>謝謝 / 谢谢 /  xie xie</vt:lpstr>
    </vt:vector>
  </TitlesOfParts>
  <Company>HKUST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Dit-Yan Yeung</dc:creator>
  <cp:lastModifiedBy>Dit-Yan Yeung</cp:lastModifiedBy>
  <cp:revision>263</cp:revision>
  <cp:lastPrinted>2013-10-30T09:48:27Z</cp:lastPrinted>
  <dcterms:created xsi:type="dcterms:W3CDTF">2013-10-13T09:39:55Z</dcterms:created>
  <dcterms:modified xsi:type="dcterms:W3CDTF">2013-11-04T00:57:17Z</dcterms:modified>
</cp:coreProperties>
</file>

<file path=docProps/thumbnail.jpeg>
</file>